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2" r:id="rId3"/>
    <p:sldId id="262" r:id="rId4"/>
    <p:sldId id="257" r:id="rId5"/>
    <p:sldId id="281" r:id="rId6"/>
    <p:sldId id="261" r:id="rId7"/>
    <p:sldId id="259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80" r:id="rId16"/>
    <p:sldId id="272" r:id="rId17"/>
    <p:sldId id="270" r:id="rId18"/>
    <p:sldId id="273" r:id="rId19"/>
    <p:sldId id="271" r:id="rId20"/>
    <p:sldId id="274" r:id="rId21"/>
    <p:sldId id="275" r:id="rId22"/>
    <p:sldId id="276" r:id="rId23"/>
    <p:sldId id="277" r:id="rId24"/>
    <p:sldId id="260" r:id="rId25"/>
    <p:sldId id="283" r:id="rId26"/>
    <p:sldId id="278" r:id="rId27"/>
  </p:sldIdLst>
  <p:sldSz cx="118872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74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75" d="100"/>
          <a:sy n="75" d="100"/>
        </p:scale>
        <p:origin x="1018" y="163"/>
      </p:cViewPr>
      <p:guideLst>
        <p:guide orient="horz" pos="2160"/>
        <p:guide pos="374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91540" y="2130430"/>
            <a:ext cx="1010412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83080" y="3886200"/>
            <a:ext cx="832104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EDE0B-C08A-4D5F-8718-C9CC93F547B0}" type="datetimeFigureOut">
              <a:rPr lang="en-IN" smtClean="0"/>
              <a:pPr/>
              <a:t>19-06-2021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CAA36-A4C8-4181-BF73-3AD3F9E3B08F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08398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EDE0B-C08A-4D5F-8718-C9CC93F547B0}" type="datetimeFigureOut">
              <a:rPr lang="en-IN" smtClean="0"/>
              <a:pPr/>
              <a:t>19-06-2021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CAA36-A4C8-4181-BF73-3AD3F9E3B08F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530209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18220" y="274642"/>
            <a:ext cx="267462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94360" y="274642"/>
            <a:ext cx="782574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EDE0B-C08A-4D5F-8718-C9CC93F547B0}" type="datetimeFigureOut">
              <a:rPr lang="en-IN" smtClean="0"/>
              <a:pPr/>
              <a:t>19-06-2021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CAA36-A4C8-4181-BF73-3AD3F9E3B08F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412676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EDE0B-C08A-4D5F-8718-C9CC93F547B0}" type="datetimeFigureOut">
              <a:rPr lang="en-IN" smtClean="0"/>
              <a:pPr/>
              <a:t>19-06-2021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CAA36-A4C8-4181-BF73-3AD3F9E3B08F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768452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9007" y="4406905"/>
            <a:ext cx="1010412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39007" y="2906713"/>
            <a:ext cx="1010412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EDE0B-C08A-4D5F-8718-C9CC93F547B0}" type="datetimeFigureOut">
              <a:rPr lang="en-IN" smtClean="0"/>
              <a:pPr/>
              <a:t>19-06-2021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CAA36-A4C8-4181-BF73-3AD3F9E3B08F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766406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94360" y="1600205"/>
            <a:ext cx="525018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42660" y="1600205"/>
            <a:ext cx="525018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EDE0B-C08A-4D5F-8718-C9CC93F547B0}" type="datetimeFigureOut">
              <a:rPr lang="en-IN" smtClean="0"/>
              <a:pPr/>
              <a:t>19-06-2021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CAA36-A4C8-4181-BF73-3AD3F9E3B08F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754996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94360" y="1535113"/>
            <a:ext cx="5252244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4360" y="2174875"/>
            <a:ext cx="5252244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38533" y="1535113"/>
            <a:ext cx="525430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38533" y="2174875"/>
            <a:ext cx="525430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EDE0B-C08A-4D5F-8718-C9CC93F547B0}" type="datetimeFigureOut">
              <a:rPr lang="en-IN" smtClean="0"/>
              <a:pPr/>
              <a:t>19-06-2021</a:t>
            </a:fld>
            <a:endParaRPr lang="en-IN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CAA36-A4C8-4181-BF73-3AD3F9E3B08F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943516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EDE0B-C08A-4D5F-8718-C9CC93F547B0}" type="datetimeFigureOut">
              <a:rPr lang="en-IN" smtClean="0"/>
              <a:pPr/>
              <a:t>19-06-2021</a:t>
            </a:fld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CAA36-A4C8-4181-BF73-3AD3F9E3B08F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112945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EDE0B-C08A-4D5F-8718-C9CC93F547B0}" type="datetimeFigureOut">
              <a:rPr lang="en-IN" smtClean="0"/>
              <a:pPr/>
              <a:t>19-06-2021</a:t>
            </a:fld>
            <a:endParaRPr lang="en-IN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CAA36-A4C8-4181-BF73-3AD3F9E3B08F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086106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64" y="273050"/>
            <a:ext cx="3910807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7568" y="273055"/>
            <a:ext cx="6645275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4364" y="1435103"/>
            <a:ext cx="3910807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EDE0B-C08A-4D5F-8718-C9CC93F547B0}" type="datetimeFigureOut">
              <a:rPr lang="en-IN" smtClean="0"/>
              <a:pPr/>
              <a:t>19-06-2021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CAA36-A4C8-4181-BF73-3AD3F9E3B08F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794691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29974" y="4800600"/>
            <a:ext cx="713232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29974" y="612775"/>
            <a:ext cx="713232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29974" y="5367338"/>
            <a:ext cx="713232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EDE0B-C08A-4D5F-8718-C9CC93F547B0}" type="datetimeFigureOut">
              <a:rPr lang="en-IN" smtClean="0"/>
              <a:pPr/>
              <a:t>19-06-2021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CAA36-A4C8-4181-BF73-3AD3F9E3B08F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016240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94360" y="274638"/>
            <a:ext cx="1069848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94360" y="1600205"/>
            <a:ext cx="1069848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94360" y="6356355"/>
            <a:ext cx="27736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6EDE0B-C08A-4D5F-8718-C9CC93F547B0}" type="datetimeFigureOut">
              <a:rPr lang="en-IN" smtClean="0"/>
              <a:pPr/>
              <a:t>19-06-2021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61460" y="6356355"/>
            <a:ext cx="37642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19160" y="6356355"/>
            <a:ext cx="27736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6CAA36-A4C8-4181-BF73-3AD3F9E3B08F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176255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23D09407-53BC-485E-B4CE-BC5E4FC4B2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88690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921DB988-49FC-4608-B0A2-E2F3A4019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97" y="0"/>
            <a:ext cx="118869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37005" y="3399769"/>
            <a:ext cx="10374735" cy="775845"/>
          </a:xfrm>
        </p:spPr>
        <p:txBody>
          <a:bodyPr anchor="b">
            <a:normAutofit fontScale="90000"/>
          </a:bodyPr>
          <a:lstStyle/>
          <a:p>
            <a:pPr>
              <a:lnSpc>
                <a:spcPct val="90000"/>
              </a:lnSpc>
            </a:pPr>
            <a:br>
              <a:rPr lang="en-IN" sz="1000" b="1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</a:br>
            <a:br>
              <a:rPr lang="en-IN" sz="1000" b="1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</a:br>
            <a:br>
              <a:rPr lang="en-IN" sz="1000" b="1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</a:br>
            <a:br>
              <a:rPr lang="en-IN" sz="1000" b="1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</a:br>
            <a:br>
              <a:rPr lang="en-IN" sz="1000" b="1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</a:br>
            <a:br>
              <a:rPr lang="en-IN" sz="1000" b="1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</a:br>
            <a:br>
              <a:rPr lang="en-IN" sz="1000" b="1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</a:br>
            <a:br>
              <a:rPr lang="en-IN" sz="1000" b="1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</a:br>
            <a:br>
              <a:rPr lang="en-IN" sz="1000" b="1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</a:br>
            <a:br>
              <a:rPr lang="en-IN" sz="1000" b="1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</a:br>
            <a:br>
              <a:rPr lang="en-IN" sz="1000" b="1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</a:br>
            <a:br>
              <a:rPr lang="en-IN" sz="1000" b="1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</a:br>
            <a:br>
              <a:rPr lang="en-IN" sz="1000" b="1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</a:br>
            <a:br>
              <a:rPr lang="en-IN" sz="1000" b="1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</a:br>
            <a:br>
              <a:rPr lang="en-IN" sz="1000" b="1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</a:br>
            <a:br>
              <a:rPr lang="en-IN" sz="1000" b="1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</a:br>
            <a:br>
              <a:rPr lang="en-IN" sz="1000" b="1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IN" sz="2200" b="1" dirty="0">
                <a:latin typeface="Times New Roman" pitchFamily="18" charset="0"/>
                <a:cs typeface="Times New Roman" pitchFamily="18" charset="0"/>
              </a:rPr>
              <a:t>MAJOR PROJECT FINAL PRESENTATION ON TOPOLOGY  OPTIMISATION OF  AEROSPACE  FIN USING GENERATIVE DESIGN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51112" y="3645024"/>
            <a:ext cx="8934664" cy="1702563"/>
          </a:xfrm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IN" sz="12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      </a:t>
            </a:r>
          </a:p>
          <a:p>
            <a:pPr>
              <a:lnSpc>
                <a:spcPct val="90000"/>
              </a:lnSpc>
            </a:pPr>
            <a:endParaRPr lang="en-IN" sz="1200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90000"/>
              </a:lnSpc>
            </a:pPr>
            <a:endParaRPr lang="en-IN" sz="1400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90000"/>
              </a:lnSpc>
            </a:pPr>
            <a:endParaRPr lang="en-IN" sz="1400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90000"/>
              </a:lnSpc>
            </a:pPr>
            <a:endParaRPr lang="en-IN" sz="1600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90000"/>
              </a:lnSpc>
            </a:pPr>
            <a:r>
              <a:rPr lang="en-IN" sz="16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SUBMITTED BY</a:t>
            </a:r>
          </a:p>
          <a:p>
            <a:pPr>
              <a:lnSpc>
                <a:spcPct val="90000"/>
              </a:lnSpc>
            </a:pPr>
            <a:r>
              <a:rPr lang="en-IN" sz="16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ANUSHA NAMPALLY</a:t>
            </a:r>
          </a:p>
          <a:p>
            <a:pPr>
              <a:lnSpc>
                <a:spcPct val="90000"/>
              </a:lnSpc>
            </a:pPr>
            <a:r>
              <a:rPr lang="en-IN" sz="16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201700556</a:t>
            </a:r>
          </a:p>
          <a:p>
            <a:pPr>
              <a:lnSpc>
                <a:spcPct val="90000"/>
              </a:lnSpc>
            </a:pPr>
            <a:r>
              <a:rPr lang="en-IN" sz="16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Mechanical</a:t>
            </a:r>
          </a:p>
          <a:p>
            <a:pPr>
              <a:lnSpc>
                <a:spcPct val="90000"/>
              </a:lnSpc>
            </a:pPr>
            <a:r>
              <a:rPr lang="en-IN" sz="1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                 </a:t>
            </a: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E9B930FD-8671-4C4C-ADCF-73AC1D0CD4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9434828" y="0"/>
            <a:ext cx="2452074" cy="2174333"/>
            <a:chOff x="-305" y="-4155"/>
            <a:chExt cx="2514948" cy="2174333"/>
          </a:xfrm>
        </p:grpSpPr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C35B12C1-569C-4E37-AA33-7EF215F201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F23E2660-7810-46F6-8752-187127C830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C991DC45-0378-45B3-B325-FB8F98545E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228F5BA-5150-4554-B7EA-93F371F3B1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028" name="Picture 4" descr="How to Reach Manipal - CLINIFEST 2019">
            <a:extLst>
              <a:ext uri="{FF2B5EF4-FFF2-40B4-BE49-F238E27FC236}">
                <a16:creationId xmlns:a16="http://schemas.microsoft.com/office/drawing/2014/main" id="{C52695F3-712E-48A1-9FF2-E500A9DFAC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37186" y="320231"/>
            <a:ext cx="2552910" cy="2836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3" name="Group 82">
            <a:extLst>
              <a:ext uri="{FF2B5EF4-FFF2-40B4-BE49-F238E27FC236}">
                <a16:creationId xmlns:a16="http://schemas.microsoft.com/office/drawing/2014/main" id="{383C2651-AE0C-4AE4-8725-E2F9414FE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-297" y="4322879"/>
            <a:ext cx="3293964" cy="2535121"/>
            <a:chOff x="-305" y="-1"/>
            <a:chExt cx="3832880" cy="2876136"/>
          </a:xfrm>
        </p:grpSpPr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CCE13265-B5D2-47B4-A199-E05F390D5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693EBD03-D832-462C-9304-7273698ED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0D53D3E2-805E-40D2-964F-352BF6D476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B7A9A916-A926-43E6-800F-432ABC3F2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575462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911152" y="188640"/>
            <a:ext cx="87129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485900" lvl="2" indent="-571500">
              <a:spcBef>
                <a:spcPct val="0"/>
              </a:spcBef>
            </a:pPr>
            <a:r>
              <a:rPr lang="en-IN" sz="2800" b="1" dirty="0">
                <a:latin typeface="Times New Roman" pitchFamily="18" charset="0"/>
                <a:cs typeface="Times New Roman" pitchFamily="18" charset="0"/>
              </a:rPr>
              <a:t>3.  STATIC ANALYSIS IN SOLIDWORKS</a:t>
            </a:r>
          </a:p>
        </p:txBody>
      </p:sp>
      <p:sp>
        <p:nvSpPr>
          <p:cNvPr id="4" name="Rectangle 3"/>
          <p:cNvSpPr/>
          <p:nvPr/>
        </p:nvSpPr>
        <p:spPr>
          <a:xfrm>
            <a:off x="831032" y="764706"/>
            <a:ext cx="1072919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buFont typeface="Wingdings" pitchFamily="2" charset="2"/>
              <a:buChar char="Ø"/>
            </a:pPr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I have performed the Static Analysis on the aerospace fin, using Solidworks Simulation Software, </a:t>
            </a:r>
          </a:p>
          <a:p>
            <a:pPr algn="just"/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   and applied normal force is 15000N is applied . Results are obtained in the form of stress, strain and   </a:t>
            </a:r>
          </a:p>
          <a:p>
            <a:pPr algn="just"/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   displacement.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4142843"/>
              </p:ext>
            </p:extLst>
          </p:nvPr>
        </p:nvGraphicFramePr>
        <p:xfrm>
          <a:off x="1767136" y="4941168"/>
          <a:ext cx="6765182" cy="165618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877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89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107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774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14046">
                <a:tc>
                  <a:txBody>
                    <a:bodyPr/>
                    <a:lstStyle/>
                    <a:p>
                      <a:r>
                        <a:rPr lang="en-US" sz="1400" b="1" dirty="0">
                          <a:latin typeface="Times New Roman" pitchFamily="18" charset="0"/>
                          <a:cs typeface="Times New Roman" pitchFamily="18" charset="0"/>
                        </a:rPr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latin typeface="Times New Roman" pitchFamily="18" charset="0"/>
                          <a:cs typeface="Times New Roman" pitchFamily="18" charset="0"/>
                        </a:rPr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latin typeface="Times New Roman" pitchFamily="18" charset="0"/>
                          <a:cs typeface="Times New Roman" pitchFamily="18" charset="0"/>
                        </a:rPr>
                        <a:t>MIN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latin typeface="Times New Roman" pitchFamily="18" charset="0"/>
                          <a:cs typeface="Times New Roman" pitchFamily="18" charset="0"/>
                        </a:rPr>
                        <a:t>MAX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4046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itchFamily="18" charset="0"/>
                          <a:cs typeface="Times New Roman" pitchFamily="18" charset="0"/>
                        </a:rPr>
                        <a:t>STRESS</a:t>
                      </a:r>
                      <a:endParaRPr lang="en-US" sz="1400" b="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latin typeface="Times New Roman" pitchFamily="18" charset="0"/>
                          <a:cs typeface="Times New Roman" pitchFamily="18" charset="0"/>
                        </a:rPr>
                        <a:t>von </a:t>
                      </a:r>
                      <a:r>
                        <a:rPr lang="en-US" sz="1400" kern="1200" dirty="0" err="1">
                          <a:latin typeface="Times New Roman" pitchFamily="18" charset="0"/>
                          <a:cs typeface="Times New Roman" pitchFamily="18" charset="0"/>
                        </a:rPr>
                        <a:t>Mises</a:t>
                      </a:r>
                      <a:r>
                        <a:rPr lang="en-US" sz="1400" kern="1200" dirty="0">
                          <a:latin typeface="Times New Roman" pitchFamily="18" charset="0"/>
                          <a:cs typeface="Times New Roman" pitchFamily="18" charset="0"/>
                        </a:rPr>
                        <a:t> Stress</a:t>
                      </a:r>
                      <a:endParaRPr lang="en-US" sz="1400" b="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latin typeface="Times New Roman" pitchFamily="18" charset="0"/>
                          <a:cs typeface="Times New Roman" pitchFamily="18" charset="0"/>
                        </a:rPr>
                        <a:t>1.585e-01N/m^2</a:t>
                      </a:r>
                      <a:endParaRPr lang="en-US" sz="1400" b="0" dirty="0"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Times New Roman" pitchFamily="18" charset="0"/>
                          <a:cs typeface="Times New Roman" pitchFamily="18" charset="0"/>
                        </a:rPr>
                        <a:t>3.744e+07N/m^2</a:t>
                      </a:r>
                      <a:endParaRPr lang="en-US" sz="1400" b="0" dirty="0"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4046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itchFamily="18" charset="0"/>
                          <a:cs typeface="Times New Roman" pitchFamily="18" charset="0"/>
                        </a:rPr>
                        <a:t>STRAIN</a:t>
                      </a:r>
                      <a:endParaRPr lang="en-US" sz="1400" b="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latin typeface="Times New Roman" pitchFamily="18" charset="0"/>
                          <a:cs typeface="Times New Roman" pitchFamily="18" charset="0"/>
                        </a:rPr>
                        <a:t>Equivalent Strain</a:t>
                      </a:r>
                      <a:endParaRPr lang="en-US" sz="1400" b="0" dirty="0"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latin typeface="Times New Roman" pitchFamily="18" charset="0"/>
                          <a:cs typeface="Times New Roman" pitchFamily="18" charset="0"/>
                        </a:rPr>
                        <a:t>1.273e-11</a:t>
                      </a:r>
                      <a:endParaRPr lang="en-US" sz="1400" b="0" dirty="0"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Times New Roman" pitchFamily="18" charset="0"/>
                          <a:cs typeface="Times New Roman" pitchFamily="18" charset="0"/>
                        </a:rPr>
                        <a:t>1.352e-04</a:t>
                      </a:r>
                      <a:endParaRPr lang="en-US" sz="1400" b="0" dirty="0"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4046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itchFamily="18" charset="0"/>
                          <a:cs typeface="Times New Roman" pitchFamily="18" charset="0"/>
                        </a:rPr>
                        <a:t>DISPLACEMENT</a:t>
                      </a:r>
                      <a:endParaRPr lang="en-US" sz="1400" b="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latin typeface="Times New Roman" pitchFamily="18" charset="0"/>
                          <a:cs typeface="Times New Roman" pitchFamily="18" charset="0"/>
                        </a:rPr>
                        <a:t>Resultant Displacement</a:t>
                      </a:r>
                      <a:endParaRPr lang="en-US" sz="1400" b="0" dirty="0"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latin typeface="Times New Roman" pitchFamily="18" charset="0"/>
                          <a:cs typeface="Times New Roman" pitchFamily="18" charset="0"/>
                        </a:rPr>
                        <a:t>0.000e+00mm</a:t>
                      </a:r>
                      <a:endParaRPr lang="en-US" sz="1400" b="0" dirty="0"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Times New Roman" pitchFamily="18" charset="0"/>
                          <a:cs typeface="Times New Roman" pitchFamily="18" charset="0"/>
                        </a:rPr>
                        <a:t>5.936e-01mm</a:t>
                      </a:r>
                      <a:endParaRPr lang="en-US" sz="1400" b="0" dirty="0"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6385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99384" y="1772816"/>
            <a:ext cx="3922961" cy="2541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772816"/>
            <a:ext cx="3954900" cy="2520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901879" y="1772816"/>
            <a:ext cx="3985321" cy="25534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7"/>
          <p:cNvSpPr/>
          <p:nvPr/>
        </p:nvSpPr>
        <p:spPr>
          <a:xfrm>
            <a:off x="1561874" y="4365104"/>
            <a:ext cx="10438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IN" b="1" dirty="0">
                <a:latin typeface="Times New Roman" pitchFamily="18" charset="0"/>
                <a:cs typeface="Times New Roman" pitchFamily="18" charset="0"/>
              </a:rPr>
              <a:t>STRESS</a:t>
            </a:r>
          </a:p>
        </p:txBody>
      </p:sp>
      <p:sp>
        <p:nvSpPr>
          <p:cNvPr id="9" name="Rectangle 8"/>
          <p:cNvSpPr/>
          <p:nvPr/>
        </p:nvSpPr>
        <p:spPr>
          <a:xfrm>
            <a:off x="5361123" y="4437112"/>
            <a:ext cx="10567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IN" b="1" dirty="0">
                <a:latin typeface="Times New Roman" pitchFamily="18" charset="0"/>
                <a:cs typeface="Times New Roman" pitchFamily="18" charset="0"/>
              </a:rPr>
              <a:t>STRAIN</a:t>
            </a:r>
          </a:p>
        </p:txBody>
      </p:sp>
      <p:sp>
        <p:nvSpPr>
          <p:cNvPr id="10" name="Rectangle 9"/>
          <p:cNvSpPr/>
          <p:nvPr/>
        </p:nvSpPr>
        <p:spPr>
          <a:xfrm>
            <a:off x="8895928" y="4437112"/>
            <a:ext cx="20441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IN" b="1" dirty="0">
                <a:latin typeface="Times New Roman" pitchFamily="18" charset="0"/>
                <a:cs typeface="Times New Roman" pitchFamily="18" charset="0"/>
              </a:rPr>
              <a:t>DISPLACEMENT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415208" y="260648"/>
            <a:ext cx="734481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485900" lvl="2" indent="-571500">
              <a:spcBef>
                <a:spcPct val="0"/>
              </a:spcBef>
            </a:pPr>
            <a:r>
              <a:rPr lang="en-IN" sz="2800" b="1" dirty="0">
                <a:latin typeface="Times New Roman" pitchFamily="18" charset="0"/>
                <a:cs typeface="Times New Roman" pitchFamily="18" charset="0"/>
              </a:rPr>
              <a:t>4.  STATIC ANALYSIS IN ANSYS</a:t>
            </a:r>
          </a:p>
        </p:txBody>
      </p:sp>
      <p:sp>
        <p:nvSpPr>
          <p:cNvPr id="8" name="Rectangle 7"/>
          <p:cNvSpPr/>
          <p:nvPr/>
        </p:nvSpPr>
        <p:spPr>
          <a:xfrm>
            <a:off x="759024" y="908720"/>
            <a:ext cx="1051316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buFont typeface="Wingdings" pitchFamily="2" charset="2"/>
              <a:buChar char="Ø"/>
            </a:pPr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For topology optimisation Static Analysis on the aerospace fin, using Ansys Software, and the load  </a:t>
            </a:r>
          </a:p>
          <a:p>
            <a:pPr algn="just"/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   of 15000N is applied . Results are obtained in the form of stress, strain and displacement.</a:t>
            </a:r>
          </a:p>
        </p:txBody>
      </p:sp>
      <p:pic>
        <p:nvPicPr>
          <p:cNvPr id="1031" name="Picture 7" descr="E:\MY PHOTOS\My photos\Babish\fin PROJECT\simulation study and topology in ansys\stress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4968" y="1844824"/>
            <a:ext cx="3625304" cy="2160240"/>
          </a:xfrm>
          <a:prstGeom prst="rect">
            <a:avLst/>
          </a:prstGeom>
          <a:noFill/>
        </p:spPr>
      </p:pic>
      <p:pic>
        <p:nvPicPr>
          <p:cNvPr id="1032" name="Picture 8" descr="E:\MY PHOTOS\My photos\Babish\fin PROJECT\simulation study and topology in ansys\strai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99384" y="1844824"/>
            <a:ext cx="3657600" cy="2160240"/>
          </a:xfrm>
          <a:prstGeom prst="rect">
            <a:avLst/>
          </a:prstGeom>
          <a:noFill/>
        </p:spPr>
      </p:pic>
      <p:pic>
        <p:nvPicPr>
          <p:cNvPr id="1033" name="Picture 9" descr="E:\MY PHOTOS\My photos\Babish\fin PROJECT\simulation study and topology in ansys\deformation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815808" y="1844824"/>
            <a:ext cx="3657600" cy="2160240"/>
          </a:xfrm>
          <a:prstGeom prst="rect">
            <a:avLst/>
          </a:prstGeom>
          <a:noFill/>
        </p:spPr>
      </p:pic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5262657"/>
              </p:ext>
            </p:extLst>
          </p:nvPr>
        </p:nvGraphicFramePr>
        <p:xfrm>
          <a:off x="1651719" y="4806444"/>
          <a:ext cx="6765182" cy="176029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877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89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107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774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14046">
                <a:tc>
                  <a:txBody>
                    <a:bodyPr/>
                    <a:lstStyle/>
                    <a:p>
                      <a:r>
                        <a:rPr lang="en-US" sz="1400" b="1" dirty="0">
                          <a:latin typeface="Times New Roman" pitchFamily="18" charset="0"/>
                          <a:cs typeface="Times New Roman" pitchFamily="18" charset="0"/>
                        </a:rPr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latin typeface="Times New Roman" pitchFamily="18" charset="0"/>
                          <a:cs typeface="Times New Roman" pitchFamily="18" charset="0"/>
                        </a:rPr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latin typeface="Times New Roman" pitchFamily="18" charset="0"/>
                          <a:cs typeface="Times New Roman" pitchFamily="18" charset="0"/>
                        </a:rPr>
                        <a:t>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latin typeface="Times New Roman" pitchFamily="18" charset="0"/>
                          <a:cs typeface="Times New Roman" pitchFamily="18" charset="0"/>
                        </a:rPr>
                        <a:t>MAX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4046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itchFamily="18" charset="0"/>
                          <a:cs typeface="Times New Roman" pitchFamily="18" charset="0"/>
                        </a:rPr>
                        <a:t>STRESS (Pa)</a:t>
                      </a:r>
                      <a:endParaRPr lang="en-US" sz="1400" b="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latin typeface="Times New Roman" pitchFamily="18" charset="0"/>
                          <a:cs typeface="Times New Roman" pitchFamily="18" charset="0"/>
                        </a:rPr>
                        <a:t>von Mises Stress</a:t>
                      </a:r>
                      <a:endParaRPr lang="en-US" sz="1400" b="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dirty="0"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743.71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3.711e7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4046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itchFamily="18" charset="0"/>
                          <a:cs typeface="Times New Roman" pitchFamily="18" charset="0"/>
                        </a:rPr>
                        <a:t>STRAIN (m/m)</a:t>
                      </a:r>
                      <a:endParaRPr lang="en-US" sz="1400" b="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latin typeface="Times New Roman" pitchFamily="18" charset="0"/>
                          <a:cs typeface="Times New Roman" pitchFamily="18" charset="0"/>
                        </a:rPr>
                        <a:t>Equivalent Strain</a:t>
                      </a:r>
                      <a:endParaRPr lang="en-US" sz="1400" b="0" dirty="0"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dirty="0"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9.0254e-9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0.00018953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4046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itchFamily="18" charset="0"/>
                          <a:cs typeface="Times New Roman" pitchFamily="18" charset="0"/>
                        </a:rPr>
                        <a:t>DISPLACEMENT (m)</a:t>
                      </a:r>
                      <a:endParaRPr lang="en-US" sz="1400" b="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latin typeface="Times New Roman" pitchFamily="18" charset="0"/>
                          <a:cs typeface="Times New Roman" pitchFamily="18" charset="0"/>
                        </a:rPr>
                        <a:t>Resultant Displacement</a:t>
                      </a:r>
                      <a:endParaRPr lang="en-US" sz="1400" b="0" dirty="0"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dirty="0"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0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0.00062631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9" name="Rectangle 8"/>
          <p:cNvSpPr/>
          <p:nvPr/>
        </p:nvSpPr>
        <p:spPr>
          <a:xfrm>
            <a:off x="1551112" y="4221088"/>
            <a:ext cx="10438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IN" b="1" dirty="0">
                <a:latin typeface="Times New Roman" pitchFamily="18" charset="0"/>
                <a:cs typeface="Times New Roman" pitchFamily="18" charset="0"/>
              </a:rPr>
              <a:t>STRESS</a:t>
            </a:r>
          </a:p>
        </p:txBody>
      </p:sp>
      <p:sp>
        <p:nvSpPr>
          <p:cNvPr id="10" name="Rectangle 9"/>
          <p:cNvSpPr/>
          <p:nvPr/>
        </p:nvSpPr>
        <p:spPr>
          <a:xfrm>
            <a:off x="5367536" y="4221088"/>
            <a:ext cx="10567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IN" b="1" dirty="0">
                <a:latin typeface="Times New Roman" pitchFamily="18" charset="0"/>
                <a:cs typeface="Times New Roman" pitchFamily="18" charset="0"/>
              </a:rPr>
              <a:t>STRAIN</a:t>
            </a:r>
          </a:p>
        </p:txBody>
      </p:sp>
      <p:sp>
        <p:nvSpPr>
          <p:cNvPr id="11" name="Rectangle 10"/>
          <p:cNvSpPr/>
          <p:nvPr/>
        </p:nvSpPr>
        <p:spPr>
          <a:xfrm>
            <a:off x="8679904" y="4149080"/>
            <a:ext cx="20441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IN" b="1" dirty="0">
                <a:latin typeface="Times New Roman" pitchFamily="18" charset="0"/>
                <a:cs typeface="Times New Roman" pitchFamily="18" charset="0"/>
              </a:rPr>
              <a:t>DISPLACEMENT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207297" y="404664"/>
            <a:ext cx="491128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485900" lvl="2" indent="-571500">
              <a:spcBef>
                <a:spcPct val="0"/>
              </a:spcBef>
            </a:pPr>
            <a:r>
              <a:rPr lang="en-IN" sz="2800" b="1" dirty="0">
                <a:latin typeface="Times New Roman" pitchFamily="18" charset="0"/>
                <a:cs typeface="Times New Roman" pitchFamily="18" charset="0"/>
              </a:rPr>
              <a:t>5.  TOPOLOGY STUDY</a:t>
            </a:r>
          </a:p>
        </p:txBody>
      </p:sp>
      <p:pic>
        <p:nvPicPr>
          <p:cNvPr id="2050" name="Picture 2" descr="E:\MY PHOTOS\My photos\Babish\fin PROJECT\simulation study and topology in ansys\topology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31232" y="2564906"/>
            <a:ext cx="7001162" cy="2941117"/>
          </a:xfrm>
          <a:prstGeom prst="rect">
            <a:avLst/>
          </a:prstGeom>
          <a:noFill/>
        </p:spPr>
      </p:pic>
      <p:sp>
        <p:nvSpPr>
          <p:cNvPr id="4" name="Rectangle 3"/>
          <p:cNvSpPr/>
          <p:nvPr/>
        </p:nvSpPr>
        <p:spPr>
          <a:xfrm>
            <a:off x="759024" y="1052738"/>
            <a:ext cx="1051316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buFont typeface="Wingdings" pitchFamily="2" charset="2"/>
              <a:buChar char="Ø"/>
            </a:pPr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Topology optimisation is carried out on the aerospace fin, using Ansys Software, to find maximum  </a:t>
            </a:r>
          </a:p>
          <a:p>
            <a:pPr algn="just"/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   material from the fin when the load of 15000N  is applied to it.</a:t>
            </a:r>
          </a:p>
          <a:p>
            <a:pPr algn="just">
              <a:buFont typeface="Wingdings" pitchFamily="2" charset="2"/>
              <a:buChar char="Ø"/>
            </a:pPr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This is the possible model after topology study.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98984" y="332656"/>
            <a:ext cx="1087320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485900" lvl="2" indent="-571500">
              <a:spcBef>
                <a:spcPct val="0"/>
              </a:spcBef>
            </a:pPr>
            <a:r>
              <a:rPr lang="en-IN" sz="2800" b="1" dirty="0">
                <a:latin typeface="Times New Roman" pitchFamily="18" charset="0"/>
                <a:cs typeface="Times New Roman" pitchFamily="18" charset="0"/>
              </a:rPr>
              <a:t>6.  DESIGN OPTIMISATION AFTER TOPOLOGY STUDY</a:t>
            </a:r>
          </a:p>
        </p:txBody>
      </p:sp>
      <p:pic>
        <p:nvPicPr>
          <p:cNvPr id="11265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47257" y="2636912"/>
            <a:ext cx="6188419" cy="37090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3"/>
          <p:cNvSpPr/>
          <p:nvPr/>
        </p:nvSpPr>
        <p:spPr>
          <a:xfrm>
            <a:off x="615009" y="1052738"/>
            <a:ext cx="1072919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buFont typeface="Wingdings" pitchFamily="2" charset="2"/>
              <a:buChar char="Ø"/>
            </a:pPr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After Topology optimisation is carried out on the aerospace fin, redesigned the model with   </a:t>
            </a:r>
          </a:p>
          <a:p>
            <a:pPr algn="just"/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   honeycomb patterns for more strength when the load of 15000N  is applied to it.</a:t>
            </a:r>
          </a:p>
          <a:p>
            <a:pPr algn="just">
              <a:buFont typeface="Wingdings" pitchFamily="2" charset="2"/>
              <a:buChar char="Ø"/>
            </a:pPr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This is the possible model after topology study.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119064" y="260648"/>
            <a:ext cx="943304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485900" lvl="2" indent="-571500">
              <a:spcBef>
                <a:spcPct val="0"/>
              </a:spcBef>
            </a:pPr>
            <a:r>
              <a:rPr lang="en-IN" sz="2800" b="1" dirty="0">
                <a:latin typeface="Times New Roman" pitchFamily="18" charset="0"/>
                <a:cs typeface="Times New Roman" pitchFamily="18" charset="0"/>
              </a:rPr>
              <a:t>7.  STATIC ANALYSIS OF REDESIGNED (Generative) MODEL</a:t>
            </a:r>
          </a:p>
        </p:txBody>
      </p:sp>
      <p:sp>
        <p:nvSpPr>
          <p:cNvPr id="3" name="Rectangle 2"/>
          <p:cNvSpPr/>
          <p:nvPr/>
        </p:nvSpPr>
        <p:spPr>
          <a:xfrm>
            <a:off x="831032" y="1052738"/>
            <a:ext cx="1044116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IN" sz="2400" b="1" dirty="0">
                <a:latin typeface="Times New Roman" pitchFamily="18" charset="0"/>
                <a:cs typeface="Times New Roman" pitchFamily="18" charset="0"/>
              </a:rPr>
              <a:t>Elastic stress :</a:t>
            </a:r>
          </a:p>
          <a:p>
            <a:pPr algn="just">
              <a:buFont typeface="Wingdings" pitchFamily="2" charset="2"/>
              <a:buChar char="Ø"/>
            </a:pPr>
            <a:r>
              <a:rPr lang="en-I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This is the maximum stress obtained, when the fin is subjected to 15000N load.</a:t>
            </a:r>
          </a:p>
        </p:txBody>
      </p:sp>
      <p:pic>
        <p:nvPicPr>
          <p:cNvPr id="4" name="Picture 3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98" t="19805" b="20778"/>
          <a:stretch/>
        </p:blipFill>
        <p:spPr bwMode="auto">
          <a:xfrm>
            <a:off x="1263080" y="2006845"/>
            <a:ext cx="9505056" cy="42304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0033416"/>
              </p:ext>
            </p:extLst>
          </p:nvPr>
        </p:nvGraphicFramePr>
        <p:xfrm>
          <a:off x="398984" y="4869160"/>
          <a:ext cx="3720412" cy="165618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561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42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4046">
                <a:tc>
                  <a:txBody>
                    <a:bodyPr/>
                    <a:lstStyle/>
                    <a:p>
                      <a:r>
                        <a:rPr lang="en-US" sz="1400" b="1" dirty="0">
                          <a:latin typeface="Times New Roman" pitchFamily="18" charset="0"/>
                          <a:cs typeface="Times New Roman" pitchFamily="18" charset="0"/>
                        </a:rPr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latin typeface="Times New Roman" pitchFamily="18" charset="0"/>
                          <a:cs typeface="Times New Roman" pitchFamily="18" charset="0"/>
                        </a:rPr>
                        <a:t>TYPE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4046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itchFamily="18" charset="0"/>
                          <a:cs typeface="Times New Roman" pitchFamily="18" charset="0"/>
                        </a:rPr>
                        <a:t>STRESS</a:t>
                      </a:r>
                      <a:endParaRPr lang="en-US" sz="1400" b="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latin typeface="Times New Roman" pitchFamily="18" charset="0"/>
                          <a:cs typeface="Times New Roman" pitchFamily="18" charset="0"/>
                        </a:rPr>
                        <a:t>von </a:t>
                      </a:r>
                      <a:r>
                        <a:rPr lang="en-US" sz="1400" kern="1200" dirty="0" err="1">
                          <a:latin typeface="Times New Roman" pitchFamily="18" charset="0"/>
                          <a:cs typeface="Times New Roman" pitchFamily="18" charset="0"/>
                        </a:rPr>
                        <a:t>Mises</a:t>
                      </a:r>
                      <a:r>
                        <a:rPr lang="en-US" sz="1400" kern="1200" dirty="0">
                          <a:latin typeface="Times New Roman" pitchFamily="18" charset="0"/>
                          <a:cs typeface="Times New Roman" pitchFamily="18" charset="0"/>
                        </a:rPr>
                        <a:t> Stress</a:t>
                      </a:r>
                      <a:endParaRPr lang="en-US" sz="1400" b="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4046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itchFamily="18" charset="0"/>
                          <a:cs typeface="Times New Roman" pitchFamily="18" charset="0"/>
                        </a:rPr>
                        <a:t>STRAIN</a:t>
                      </a:r>
                      <a:endParaRPr lang="en-US" sz="1400" b="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latin typeface="Times New Roman" pitchFamily="18" charset="0"/>
                          <a:cs typeface="Times New Roman" pitchFamily="18" charset="0"/>
                        </a:rPr>
                        <a:t>Equivalent Strain</a:t>
                      </a:r>
                      <a:endParaRPr lang="en-US" sz="1400" b="0" dirty="0"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4046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itchFamily="18" charset="0"/>
                          <a:cs typeface="Times New Roman" pitchFamily="18" charset="0"/>
                        </a:rPr>
                        <a:t>DISPLACEMENT</a:t>
                      </a:r>
                      <a:endParaRPr lang="en-US" sz="1400" b="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latin typeface="Times New Roman" pitchFamily="18" charset="0"/>
                          <a:cs typeface="Times New Roman" pitchFamily="18" charset="0"/>
                        </a:rPr>
                        <a:t>Resultant Displacement</a:t>
                      </a:r>
                      <a:endParaRPr lang="en-US" sz="1400" b="0" dirty="0"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Rectangle 2"/>
          <p:cNvSpPr/>
          <p:nvPr/>
        </p:nvSpPr>
        <p:spPr>
          <a:xfrm>
            <a:off x="3999384" y="332656"/>
            <a:ext cx="506170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800" b="1" dirty="0">
                <a:latin typeface="Times New Roman" pitchFamily="18" charset="0"/>
                <a:cs typeface="Times New Roman" pitchFamily="18" charset="0"/>
              </a:rPr>
              <a:t>STATIC ANALYSIS IN ANSYS</a:t>
            </a:r>
            <a:endParaRPr lang="en-US" sz="28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87816" y="1412776"/>
            <a:ext cx="3514725" cy="2219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99384" y="1412776"/>
            <a:ext cx="3705225" cy="2219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82960" y="1412776"/>
            <a:ext cx="3667125" cy="2266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7"/>
          <p:cNvSpPr/>
          <p:nvPr/>
        </p:nvSpPr>
        <p:spPr>
          <a:xfrm>
            <a:off x="1479104" y="3717032"/>
            <a:ext cx="10438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IN" b="1" dirty="0">
                <a:latin typeface="Times New Roman" pitchFamily="18" charset="0"/>
                <a:cs typeface="Times New Roman" pitchFamily="18" charset="0"/>
              </a:rPr>
              <a:t>STRESS</a:t>
            </a:r>
          </a:p>
        </p:txBody>
      </p:sp>
      <p:sp>
        <p:nvSpPr>
          <p:cNvPr id="9" name="Rectangle 8"/>
          <p:cNvSpPr/>
          <p:nvPr/>
        </p:nvSpPr>
        <p:spPr>
          <a:xfrm>
            <a:off x="5278353" y="3789040"/>
            <a:ext cx="10567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IN" b="1" dirty="0">
                <a:latin typeface="Times New Roman" pitchFamily="18" charset="0"/>
                <a:cs typeface="Times New Roman" pitchFamily="18" charset="0"/>
              </a:rPr>
              <a:t>STRAIN</a:t>
            </a:r>
          </a:p>
        </p:txBody>
      </p:sp>
      <p:sp>
        <p:nvSpPr>
          <p:cNvPr id="10" name="Rectangle 9"/>
          <p:cNvSpPr/>
          <p:nvPr/>
        </p:nvSpPr>
        <p:spPr>
          <a:xfrm>
            <a:off x="8813158" y="3789040"/>
            <a:ext cx="20441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IN" b="1" dirty="0">
                <a:latin typeface="Times New Roman" pitchFamily="18" charset="0"/>
                <a:cs typeface="Times New Roman" pitchFamily="18" charset="0"/>
              </a:rPr>
              <a:t>DISPLACEMENT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960" y="2780928"/>
            <a:ext cx="6408712" cy="3882008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687016" y="332656"/>
            <a:ext cx="1022513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IN" sz="2400" b="1" dirty="0">
                <a:latin typeface="Times New Roman" pitchFamily="18" charset="0"/>
                <a:cs typeface="Times New Roman" pitchFamily="18" charset="0"/>
              </a:rPr>
              <a:t>Elastic stress :</a:t>
            </a:r>
          </a:p>
          <a:p>
            <a:pPr algn="just">
              <a:buFont typeface="Wingdings" pitchFamily="2" charset="2"/>
              <a:buChar char="Ø"/>
            </a:pPr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 The graph represents the no of iteration done between stress and time. 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6663680" y="3789040"/>
          <a:ext cx="4968552" cy="2808315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2421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421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4213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4213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6166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b="1" dirty="0">
                          <a:latin typeface="Times New Roman" pitchFamily="18" charset="0"/>
                          <a:cs typeface="Times New Roman" pitchFamily="18" charset="0"/>
                        </a:rPr>
                        <a:t>Time [s]</a:t>
                      </a:r>
                      <a:endParaRPr lang="en-US" sz="1400" b="1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31750" marR="31750" marT="6350" marB="635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b="1" dirty="0">
                          <a:latin typeface="Times New Roman" pitchFamily="18" charset="0"/>
                          <a:cs typeface="Times New Roman" pitchFamily="18" charset="0"/>
                        </a:rPr>
                        <a:t>Minimum [Pa]</a:t>
                      </a:r>
                      <a:endParaRPr lang="en-US" sz="1400" b="1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31750" marR="31750" marT="6350" marB="635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b="1" dirty="0">
                          <a:latin typeface="Times New Roman" pitchFamily="18" charset="0"/>
                          <a:cs typeface="Times New Roman" pitchFamily="18" charset="0"/>
                        </a:rPr>
                        <a:t>Maximum [Pa]</a:t>
                      </a:r>
                      <a:endParaRPr lang="en-US" sz="1400" b="1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31750" marR="31750" marT="6350" marB="635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b="1" dirty="0">
                          <a:latin typeface="Times New Roman" pitchFamily="18" charset="0"/>
                          <a:cs typeface="Times New Roman" pitchFamily="18" charset="0"/>
                        </a:rPr>
                        <a:t>Average [Pa]</a:t>
                      </a:r>
                      <a:endParaRPr lang="en-US" sz="1400" b="1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31750" marR="31750" marT="6350" marB="635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166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dirty="0">
                          <a:latin typeface="Times New Roman" pitchFamily="18" charset="0"/>
                          <a:cs typeface="Times New Roman" pitchFamily="18" charset="0"/>
                        </a:rPr>
                        <a:t>0.2</a:t>
                      </a:r>
                      <a:endParaRPr lang="en-US" sz="1400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31750" marR="31750" marT="6350" marB="635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dirty="0">
                          <a:latin typeface="Times New Roman" pitchFamily="18" charset="0"/>
                          <a:cs typeface="Times New Roman" pitchFamily="18" charset="0"/>
                        </a:rPr>
                        <a:t>0.56888</a:t>
                      </a:r>
                      <a:endParaRPr lang="en-US" sz="1400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31750" marR="31750" marT="6350" marB="635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dirty="0">
                          <a:latin typeface="Times New Roman" pitchFamily="18" charset="0"/>
                          <a:cs typeface="Times New Roman" pitchFamily="18" charset="0"/>
                        </a:rPr>
                        <a:t>4.9428e+007</a:t>
                      </a:r>
                      <a:endParaRPr lang="en-US" sz="1400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31750" marR="31750" marT="6350" marB="635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dirty="0">
                          <a:latin typeface="Times New Roman" pitchFamily="18" charset="0"/>
                          <a:cs typeface="Times New Roman" pitchFamily="18" charset="0"/>
                        </a:rPr>
                        <a:t>5.5831e+006</a:t>
                      </a:r>
                      <a:endParaRPr lang="en-US" sz="1400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31750" marR="31750" marT="6350" marB="635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166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dirty="0">
                          <a:latin typeface="Times New Roman" pitchFamily="18" charset="0"/>
                          <a:cs typeface="Times New Roman" pitchFamily="18" charset="0"/>
                        </a:rPr>
                        <a:t>0.4</a:t>
                      </a:r>
                      <a:endParaRPr lang="en-US" sz="1400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31750" marR="31750" marT="6350" marB="635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dirty="0">
                          <a:latin typeface="Times New Roman" pitchFamily="18" charset="0"/>
                          <a:cs typeface="Times New Roman" pitchFamily="18" charset="0"/>
                        </a:rPr>
                        <a:t>1.1378</a:t>
                      </a:r>
                      <a:endParaRPr lang="en-US" sz="1400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31750" marR="31750" marT="6350" marB="635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dirty="0">
                          <a:latin typeface="Times New Roman" pitchFamily="18" charset="0"/>
                          <a:cs typeface="Times New Roman" pitchFamily="18" charset="0"/>
                        </a:rPr>
                        <a:t>9.8856e+007</a:t>
                      </a:r>
                      <a:endParaRPr lang="en-US" sz="1400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31750" marR="31750" marT="6350" marB="635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dirty="0">
                          <a:latin typeface="Times New Roman" pitchFamily="18" charset="0"/>
                          <a:cs typeface="Times New Roman" pitchFamily="18" charset="0"/>
                        </a:rPr>
                        <a:t>1.1166e+007</a:t>
                      </a:r>
                      <a:endParaRPr lang="en-US" sz="1400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31750" marR="31750" marT="6350" marB="635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6166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dirty="0">
                          <a:latin typeface="Times New Roman" pitchFamily="18" charset="0"/>
                          <a:cs typeface="Times New Roman" pitchFamily="18" charset="0"/>
                        </a:rPr>
                        <a:t>0.7</a:t>
                      </a:r>
                      <a:endParaRPr lang="en-US" sz="1400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31750" marR="31750" marT="6350" marB="635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dirty="0">
                          <a:latin typeface="Times New Roman" pitchFamily="18" charset="0"/>
                          <a:cs typeface="Times New Roman" pitchFamily="18" charset="0"/>
                        </a:rPr>
                        <a:t>1.9911</a:t>
                      </a:r>
                      <a:endParaRPr lang="en-US" sz="1400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31750" marR="31750" marT="6350" marB="635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dirty="0">
                          <a:latin typeface="Times New Roman" pitchFamily="18" charset="0"/>
                          <a:cs typeface="Times New Roman" pitchFamily="18" charset="0"/>
                        </a:rPr>
                        <a:t>1.73e+008</a:t>
                      </a:r>
                      <a:endParaRPr lang="en-US" sz="1400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31750" marR="31750" marT="6350" marB="635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dirty="0">
                          <a:latin typeface="Times New Roman" pitchFamily="18" charset="0"/>
                          <a:cs typeface="Times New Roman" pitchFamily="18" charset="0"/>
                        </a:rPr>
                        <a:t>1.9541e+007</a:t>
                      </a:r>
                      <a:endParaRPr lang="en-US" sz="1400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31750" marR="31750" marT="6350" marB="635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6166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dirty="0">
                          <a:latin typeface="Times New Roman" pitchFamily="18" charset="0"/>
                          <a:cs typeface="Times New Roman" pitchFamily="18" charset="0"/>
                        </a:rPr>
                        <a:t>1.</a:t>
                      </a:r>
                      <a:endParaRPr lang="en-US" sz="1400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31750" marR="31750" marT="6350" marB="635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dirty="0">
                          <a:latin typeface="Times New Roman" pitchFamily="18" charset="0"/>
                          <a:cs typeface="Times New Roman" pitchFamily="18" charset="0"/>
                        </a:rPr>
                        <a:t>2.8444</a:t>
                      </a:r>
                      <a:endParaRPr lang="en-US" sz="1400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31750" marR="31750" marT="6350" marB="635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dirty="0">
                          <a:latin typeface="Times New Roman" pitchFamily="18" charset="0"/>
                          <a:cs typeface="Times New Roman" pitchFamily="18" charset="0"/>
                        </a:rPr>
                        <a:t>2.4714e+008</a:t>
                      </a:r>
                      <a:endParaRPr lang="en-US" sz="1400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31750" marR="31750" marT="6350" marB="635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dirty="0">
                          <a:latin typeface="Times New Roman" pitchFamily="18" charset="0"/>
                          <a:cs typeface="Times New Roman" pitchFamily="18" charset="0"/>
                        </a:rPr>
                        <a:t>2.7916e+007</a:t>
                      </a:r>
                      <a:endParaRPr lang="en-US" sz="1400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31750" marR="31750" marT="6350" marB="635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23720" y="1268760"/>
            <a:ext cx="3960440" cy="2304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831032" y="692698"/>
            <a:ext cx="1036915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IN" sz="2400" b="1" dirty="0">
                <a:latin typeface="Times New Roman" pitchFamily="18" charset="0"/>
                <a:cs typeface="Times New Roman" pitchFamily="18" charset="0"/>
              </a:rPr>
              <a:t>Elastic strain :</a:t>
            </a:r>
          </a:p>
          <a:p>
            <a:pPr algn="just">
              <a:buFont typeface="Wingdings" pitchFamily="2" charset="2"/>
              <a:buChar char="Ø"/>
            </a:pPr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 This is the maximum strain obtained, when the fin is subjected to 1500N load.</a:t>
            </a:r>
          </a:p>
        </p:txBody>
      </p:sp>
      <p:pic>
        <p:nvPicPr>
          <p:cNvPr id="3" name="Picture 2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05" t="20169" b="21159"/>
          <a:stretch/>
        </p:blipFill>
        <p:spPr bwMode="auto">
          <a:xfrm>
            <a:off x="1047056" y="1772816"/>
            <a:ext cx="9505056" cy="42484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15008" y="260648"/>
            <a:ext cx="979308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IN" sz="2400" b="1" dirty="0">
                <a:latin typeface="Times New Roman" pitchFamily="18" charset="0"/>
                <a:cs typeface="Times New Roman" pitchFamily="18" charset="0"/>
              </a:rPr>
              <a:t>Elastic strain :</a:t>
            </a:r>
          </a:p>
          <a:p>
            <a:pPr algn="just">
              <a:buFont typeface="Wingdings" pitchFamily="2" charset="2"/>
              <a:buChar char="Ø"/>
            </a:pPr>
            <a:r>
              <a:rPr lang="en-I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The graph represents the no of iteration done between strain and time </a:t>
            </a:r>
          </a:p>
        </p:txBody>
      </p:sp>
      <p:pic>
        <p:nvPicPr>
          <p:cNvPr id="3" name="Picture 2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968" y="2852936"/>
            <a:ext cx="5715000" cy="38100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5943600" y="3717032"/>
          <a:ext cx="5367536" cy="288032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3418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418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4188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4188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7606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b="1" dirty="0">
                          <a:latin typeface="Times New Roman" pitchFamily="18" charset="0"/>
                          <a:cs typeface="Times New Roman" pitchFamily="18" charset="0"/>
                        </a:rPr>
                        <a:t>Time [s]</a:t>
                      </a:r>
                      <a:endParaRPr lang="en-US" sz="1400" b="1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31750" marR="31750" marT="6350" marB="635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b="1" dirty="0">
                          <a:latin typeface="Times New Roman" pitchFamily="18" charset="0"/>
                          <a:cs typeface="Times New Roman" pitchFamily="18" charset="0"/>
                        </a:rPr>
                        <a:t>Minimum [m/m]</a:t>
                      </a:r>
                      <a:endParaRPr lang="en-US" sz="1400" b="1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31750" marR="31750" marT="6350" marB="635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b="1" dirty="0">
                          <a:latin typeface="Times New Roman" pitchFamily="18" charset="0"/>
                          <a:cs typeface="Times New Roman" pitchFamily="18" charset="0"/>
                        </a:rPr>
                        <a:t>Maximum [m/m]</a:t>
                      </a:r>
                      <a:endParaRPr lang="en-US" sz="1400" b="1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31750" marR="31750" marT="6350" marB="635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b="1" dirty="0">
                          <a:latin typeface="Times New Roman" pitchFamily="18" charset="0"/>
                          <a:cs typeface="Times New Roman" pitchFamily="18" charset="0"/>
                        </a:rPr>
                        <a:t>Average [m/m]</a:t>
                      </a:r>
                      <a:endParaRPr lang="en-US" sz="1400" b="1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31750" marR="31750" marT="6350" marB="635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606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dirty="0">
                          <a:latin typeface="Times New Roman" pitchFamily="18" charset="0"/>
                          <a:cs typeface="Times New Roman" pitchFamily="18" charset="0"/>
                        </a:rPr>
                        <a:t>0.2</a:t>
                      </a:r>
                      <a:endParaRPr lang="en-US" sz="1400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31750" marR="31750" marT="6350" marB="635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dirty="0">
                          <a:latin typeface="Times New Roman" pitchFamily="18" charset="0"/>
                          <a:cs typeface="Times New Roman" pitchFamily="18" charset="0"/>
                        </a:rPr>
                        <a:t>4.4539e-012</a:t>
                      </a:r>
                      <a:endParaRPr lang="en-US" sz="1400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31750" marR="31750" marT="6350" marB="635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dirty="0">
                          <a:latin typeface="Times New Roman" pitchFamily="18" charset="0"/>
                          <a:cs typeface="Times New Roman" pitchFamily="18" charset="0"/>
                        </a:rPr>
                        <a:t>2.4605e-004</a:t>
                      </a:r>
                      <a:endParaRPr lang="en-US" sz="1400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31750" marR="31750" marT="6350" marB="635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dirty="0">
                          <a:latin typeface="Times New Roman" pitchFamily="18" charset="0"/>
                          <a:cs typeface="Times New Roman" pitchFamily="18" charset="0"/>
                        </a:rPr>
                        <a:t>2.9519e-005</a:t>
                      </a:r>
                      <a:endParaRPr lang="en-US" sz="1400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31750" marR="31750" marT="6350" marB="635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606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dirty="0">
                          <a:latin typeface="Times New Roman" pitchFamily="18" charset="0"/>
                          <a:cs typeface="Times New Roman" pitchFamily="18" charset="0"/>
                        </a:rPr>
                        <a:t>0.4</a:t>
                      </a:r>
                      <a:endParaRPr lang="en-US" sz="1400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31750" marR="31750" marT="6350" marB="635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dirty="0">
                          <a:latin typeface="Times New Roman" pitchFamily="18" charset="0"/>
                          <a:cs typeface="Times New Roman" pitchFamily="18" charset="0"/>
                        </a:rPr>
                        <a:t>8.9078e-012</a:t>
                      </a:r>
                      <a:endParaRPr lang="en-US" sz="1400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31750" marR="31750" marT="6350" marB="635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dirty="0">
                          <a:latin typeface="Times New Roman" pitchFamily="18" charset="0"/>
                          <a:cs typeface="Times New Roman" pitchFamily="18" charset="0"/>
                        </a:rPr>
                        <a:t>4.921e-004</a:t>
                      </a:r>
                      <a:endParaRPr lang="en-US" sz="1400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31750" marR="31750" marT="6350" marB="635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dirty="0">
                          <a:latin typeface="Times New Roman" pitchFamily="18" charset="0"/>
                          <a:cs typeface="Times New Roman" pitchFamily="18" charset="0"/>
                        </a:rPr>
                        <a:t>5.9037e-005</a:t>
                      </a:r>
                      <a:endParaRPr lang="en-US" sz="1400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31750" marR="31750" marT="6350" marB="635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606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dirty="0">
                          <a:latin typeface="Times New Roman" pitchFamily="18" charset="0"/>
                          <a:cs typeface="Times New Roman" pitchFamily="18" charset="0"/>
                        </a:rPr>
                        <a:t>0.7</a:t>
                      </a:r>
                      <a:endParaRPr lang="en-US" sz="1400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31750" marR="31750" marT="6350" marB="635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dirty="0">
                          <a:latin typeface="Times New Roman" pitchFamily="18" charset="0"/>
                          <a:cs typeface="Times New Roman" pitchFamily="18" charset="0"/>
                        </a:rPr>
                        <a:t>1.5589e-011</a:t>
                      </a:r>
                      <a:endParaRPr lang="en-US" sz="1400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31750" marR="31750" marT="6350" marB="635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dirty="0">
                          <a:latin typeface="Times New Roman" pitchFamily="18" charset="0"/>
                          <a:cs typeface="Times New Roman" pitchFamily="18" charset="0"/>
                        </a:rPr>
                        <a:t>8.6117e-004</a:t>
                      </a:r>
                      <a:endParaRPr lang="en-US" sz="1400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31750" marR="31750" marT="6350" marB="635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dirty="0">
                          <a:latin typeface="Times New Roman" pitchFamily="18" charset="0"/>
                          <a:cs typeface="Times New Roman" pitchFamily="18" charset="0"/>
                        </a:rPr>
                        <a:t>1.0332e-004</a:t>
                      </a:r>
                      <a:endParaRPr lang="en-US" sz="1400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31750" marR="31750" marT="6350" marB="635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606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dirty="0">
                          <a:latin typeface="Times New Roman" pitchFamily="18" charset="0"/>
                          <a:cs typeface="Times New Roman" pitchFamily="18" charset="0"/>
                        </a:rPr>
                        <a:t>1.</a:t>
                      </a:r>
                      <a:endParaRPr lang="en-US" sz="1400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31750" marR="31750" marT="6350" marB="635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dirty="0">
                          <a:latin typeface="Times New Roman" pitchFamily="18" charset="0"/>
                          <a:cs typeface="Times New Roman" pitchFamily="18" charset="0"/>
                        </a:rPr>
                        <a:t>2.2269e-011</a:t>
                      </a:r>
                      <a:endParaRPr lang="en-US" sz="1400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31750" marR="31750" marT="6350" marB="635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dirty="0">
                          <a:latin typeface="Times New Roman" pitchFamily="18" charset="0"/>
                          <a:cs typeface="Times New Roman" pitchFamily="18" charset="0"/>
                        </a:rPr>
                        <a:t>1.2302e-003</a:t>
                      </a:r>
                      <a:endParaRPr lang="en-US" sz="1400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31750" marR="31750" marT="6350" marB="635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dirty="0">
                          <a:latin typeface="Times New Roman" pitchFamily="18" charset="0"/>
                          <a:cs typeface="Times New Roman" pitchFamily="18" charset="0"/>
                        </a:rPr>
                        <a:t>1.4759e-004</a:t>
                      </a:r>
                      <a:endParaRPr lang="en-US" sz="1400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31750" marR="31750" marT="6350" marB="635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51712" y="1340768"/>
            <a:ext cx="3705225" cy="2219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15008" y="692698"/>
            <a:ext cx="1015312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IN" sz="2400" b="1" dirty="0">
                <a:latin typeface="Times New Roman" pitchFamily="18" charset="0"/>
                <a:cs typeface="Times New Roman" pitchFamily="18" charset="0"/>
              </a:rPr>
              <a:t>Total deformation:</a:t>
            </a:r>
          </a:p>
          <a:p>
            <a:pPr algn="just">
              <a:buFont typeface="Wingdings" pitchFamily="2" charset="2"/>
              <a:buChar char="Ø"/>
            </a:pPr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 This is the total deformation occurred, when the fin is subjected to 1500N load.</a:t>
            </a:r>
          </a:p>
        </p:txBody>
      </p:sp>
      <p:pic>
        <p:nvPicPr>
          <p:cNvPr id="3" name="Picture 2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82" t="19730" b="21079"/>
          <a:stretch/>
        </p:blipFill>
        <p:spPr bwMode="auto">
          <a:xfrm>
            <a:off x="759024" y="1772816"/>
            <a:ext cx="10225136" cy="43924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D1D34770-47A8-402C-AF23-2B653F2D88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88422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F28B74-4E91-49F7-BE63-3AB80B967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762" y="723898"/>
            <a:ext cx="5852057" cy="1495425"/>
          </a:xfrm>
        </p:spPr>
        <p:txBody>
          <a:bodyPr>
            <a:normAutofit/>
          </a:bodyPr>
          <a:lstStyle/>
          <a:p>
            <a:r>
              <a:rPr lang="en-US" sz="3900" dirty="0"/>
              <a:t>CERTIFICATION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322DF1E-8A54-4761-BF3C-BC2198FAE7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5763" y="2405067"/>
            <a:ext cx="5852057" cy="3729034"/>
          </a:xfrm>
        </p:spPr>
        <p:txBody>
          <a:bodyPr>
            <a:normAutofit/>
          </a:bodyPr>
          <a:lstStyle/>
          <a:p>
            <a:r>
              <a:rPr lang="en-US" sz="2000" dirty="0"/>
              <a:t>This is the certification provided by the scientist under whom I was working as an Intern for my Major Project.</a:t>
            </a:r>
          </a:p>
        </p:txBody>
      </p:sp>
      <p:pic>
        <p:nvPicPr>
          <p:cNvPr id="4" name="Content Placeholder 4" descr="Text, letter&#10;&#10;Description automatically generated">
            <a:extLst>
              <a:ext uri="{FF2B5EF4-FFF2-40B4-BE49-F238E27FC236}">
                <a16:creationId xmlns:a16="http://schemas.microsoft.com/office/drawing/2014/main" id="{7BACE26E-786F-454B-BB97-7A8305514D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" b="326"/>
          <a:stretch/>
        </p:blipFill>
        <p:spPr>
          <a:xfrm>
            <a:off x="7019454" y="10"/>
            <a:ext cx="4867746" cy="685799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5493682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15008" y="332656"/>
            <a:ext cx="1051316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IN" sz="2400" b="1" dirty="0">
                <a:latin typeface="Times New Roman" pitchFamily="18" charset="0"/>
                <a:cs typeface="Times New Roman" pitchFamily="18" charset="0"/>
              </a:rPr>
              <a:t>Elastic stress :</a:t>
            </a:r>
          </a:p>
          <a:p>
            <a:pPr algn="just">
              <a:buFont typeface="Wingdings" pitchFamily="2" charset="2"/>
              <a:buChar char="Ø"/>
            </a:pPr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 The graph represents the no of iteration done between total deformation and time </a:t>
            </a:r>
          </a:p>
        </p:txBody>
      </p:sp>
      <p:pic>
        <p:nvPicPr>
          <p:cNvPr id="3" name="Picture 2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976" y="2852936"/>
            <a:ext cx="5486400" cy="36576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6159624" y="3501008"/>
          <a:ext cx="4968552" cy="316835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2421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421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4213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4213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3367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b="1" dirty="0">
                          <a:latin typeface="Times New Roman" pitchFamily="18" charset="0"/>
                          <a:cs typeface="Times New Roman" pitchFamily="18" charset="0"/>
                        </a:rPr>
                        <a:t>Time [s]</a:t>
                      </a:r>
                      <a:endParaRPr lang="en-US" sz="1400" b="1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31750" marR="31750" marT="6350" marB="635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b="1" dirty="0">
                          <a:latin typeface="Times New Roman" pitchFamily="18" charset="0"/>
                          <a:cs typeface="Times New Roman" pitchFamily="18" charset="0"/>
                        </a:rPr>
                        <a:t>Minimum [m]</a:t>
                      </a:r>
                      <a:endParaRPr lang="en-US" sz="1400" b="1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31750" marR="31750" marT="6350" marB="635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b="1" dirty="0">
                          <a:latin typeface="Times New Roman" pitchFamily="18" charset="0"/>
                          <a:cs typeface="Times New Roman" pitchFamily="18" charset="0"/>
                        </a:rPr>
                        <a:t>Maximum [m]</a:t>
                      </a:r>
                      <a:endParaRPr lang="en-US" sz="1400" b="1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31750" marR="31750" marT="6350" marB="635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b="1" dirty="0">
                          <a:latin typeface="Times New Roman" pitchFamily="18" charset="0"/>
                          <a:cs typeface="Times New Roman" pitchFamily="18" charset="0"/>
                        </a:rPr>
                        <a:t>Average [m]</a:t>
                      </a:r>
                      <a:endParaRPr lang="en-US" sz="1400" b="1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31750" marR="31750" marT="6350" marB="635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367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dirty="0">
                          <a:latin typeface="Times New Roman" pitchFamily="18" charset="0"/>
                          <a:cs typeface="Times New Roman" pitchFamily="18" charset="0"/>
                        </a:rPr>
                        <a:t>0.2</a:t>
                      </a:r>
                      <a:endParaRPr lang="en-US" sz="1400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31750" marR="31750" marT="6350" marB="6350" anchor="ctr"/>
                </a:tc>
                <a:tc rowSpan="4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dirty="0">
                          <a:latin typeface="Times New Roman" pitchFamily="18" charset="0"/>
                          <a:cs typeface="Times New Roman" pitchFamily="18" charset="0"/>
                        </a:rPr>
                        <a:t>0.</a:t>
                      </a:r>
                      <a:endParaRPr lang="en-US" sz="1400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31750" marR="31750" marT="6350" marB="635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dirty="0">
                          <a:latin typeface="Times New Roman" pitchFamily="18" charset="0"/>
                          <a:cs typeface="Times New Roman" pitchFamily="18" charset="0"/>
                        </a:rPr>
                        <a:t>3.2833e-004</a:t>
                      </a:r>
                      <a:endParaRPr lang="en-US" sz="1400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31750" marR="31750" marT="6350" marB="635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dirty="0">
                          <a:latin typeface="Times New Roman" pitchFamily="18" charset="0"/>
                          <a:cs typeface="Times New Roman" pitchFamily="18" charset="0"/>
                        </a:rPr>
                        <a:t>5.7234e-005</a:t>
                      </a:r>
                      <a:endParaRPr lang="en-US" sz="1400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31750" marR="31750" marT="6350" marB="635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367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dirty="0">
                          <a:latin typeface="Times New Roman" pitchFamily="18" charset="0"/>
                          <a:cs typeface="Times New Roman" pitchFamily="18" charset="0"/>
                        </a:rPr>
                        <a:t>0.4</a:t>
                      </a:r>
                      <a:endParaRPr lang="en-US" sz="1400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31750" marR="31750" marT="6350" marB="635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dirty="0">
                          <a:latin typeface="Times New Roman" pitchFamily="18" charset="0"/>
                          <a:cs typeface="Times New Roman" pitchFamily="18" charset="0"/>
                        </a:rPr>
                        <a:t>6.5666e-004</a:t>
                      </a:r>
                      <a:endParaRPr lang="en-US" sz="1400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31750" marR="31750" marT="6350" marB="635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dirty="0">
                          <a:latin typeface="Times New Roman" pitchFamily="18" charset="0"/>
                          <a:cs typeface="Times New Roman" pitchFamily="18" charset="0"/>
                        </a:rPr>
                        <a:t>1.1447e-004</a:t>
                      </a:r>
                      <a:endParaRPr lang="en-US" sz="1400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31750" marR="31750" marT="6350" marB="635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367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dirty="0">
                          <a:latin typeface="Times New Roman" pitchFamily="18" charset="0"/>
                          <a:cs typeface="Times New Roman" pitchFamily="18" charset="0"/>
                        </a:rPr>
                        <a:t>0.7</a:t>
                      </a:r>
                      <a:endParaRPr lang="en-US" sz="1400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31750" marR="31750" marT="6350" marB="635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dirty="0">
                          <a:latin typeface="Times New Roman" pitchFamily="18" charset="0"/>
                          <a:cs typeface="Times New Roman" pitchFamily="18" charset="0"/>
                        </a:rPr>
                        <a:t>1.1492e-003</a:t>
                      </a:r>
                      <a:endParaRPr lang="en-US" sz="1400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31750" marR="31750" marT="6350" marB="635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dirty="0">
                          <a:latin typeface="Times New Roman" pitchFamily="18" charset="0"/>
                          <a:cs typeface="Times New Roman" pitchFamily="18" charset="0"/>
                        </a:rPr>
                        <a:t>2.0032e-004</a:t>
                      </a:r>
                      <a:endParaRPr lang="en-US" sz="1400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31750" marR="31750" marT="6350" marB="635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3367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dirty="0">
                          <a:latin typeface="Times New Roman" pitchFamily="18" charset="0"/>
                          <a:cs typeface="Times New Roman" pitchFamily="18" charset="0"/>
                        </a:rPr>
                        <a:t>1.</a:t>
                      </a:r>
                      <a:endParaRPr lang="en-US" sz="1400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31750" marR="31750" marT="6350" marB="635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dirty="0">
                          <a:latin typeface="Times New Roman" pitchFamily="18" charset="0"/>
                          <a:cs typeface="Times New Roman" pitchFamily="18" charset="0"/>
                        </a:rPr>
                        <a:t>1.6416e-003</a:t>
                      </a:r>
                      <a:endParaRPr lang="en-US" sz="1400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31750" marR="31750" marT="6350" marB="635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dirty="0">
                          <a:latin typeface="Times New Roman" pitchFamily="18" charset="0"/>
                          <a:cs typeface="Times New Roman" pitchFamily="18" charset="0"/>
                        </a:rPr>
                        <a:t>2.8617e-004</a:t>
                      </a:r>
                      <a:endParaRPr lang="en-US" sz="1400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31750" marR="31750" marT="6350" marB="635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167736" y="1196752"/>
            <a:ext cx="3514725" cy="2219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58" t="17869" r="747" b="26292"/>
          <a:stretch/>
        </p:blipFill>
        <p:spPr bwMode="auto">
          <a:xfrm>
            <a:off x="615008" y="2656655"/>
            <a:ext cx="5760640" cy="329262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" name="Picture 2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58" t="20102" b="24059"/>
          <a:stretch/>
        </p:blipFill>
        <p:spPr bwMode="auto">
          <a:xfrm>
            <a:off x="6375649" y="2708920"/>
            <a:ext cx="5299462" cy="324036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Rectangle 3"/>
          <p:cNvSpPr/>
          <p:nvPr/>
        </p:nvSpPr>
        <p:spPr>
          <a:xfrm>
            <a:off x="470992" y="1340768"/>
            <a:ext cx="10873208" cy="1261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IN" sz="2400" b="1" dirty="0">
                <a:latin typeface="Times New Roman" pitchFamily="18" charset="0"/>
                <a:cs typeface="Times New Roman" pitchFamily="18" charset="0"/>
              </a:rPr>
              <a:t>Elastic stress :</a:t>
            </a:r>
          </a:p>
          <a:p>
            <a:pPr algn="just">
              <a:buFont typeface="Wingdings" pitchFamily="2" charset="2"/>
              <a:buChar char="Ø"/>
            </a:pPr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 This is the comparative stress results of non linear analysis, when the load (1500N) is same for both  </a:t>
            </a:r>
          </a:p>
          <a:p>
            <a:pPr algn="just"/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    actual design model and redesigned model (after topology study).  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332658"/>
            <a:ext cx="1108923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485900" lvl="2" indent="-571500" algn="ctr">
              <a:spcBef>
                <a:spcPct val="0"/>
              </a:spcBef>
            </a:pPr>
            <a:r>
              <a:rPr lang="en-IN" sz="2800" b="1" dirty="0">
                <a:latin typeface="Times New Roman" pitchFamily="18" charset="0"/>
                <a:cs typeface="Times New Roman" pitchFamily="18" charset="0"/>
              </a:rPr>
              <a:t>8.  COMPARATIVE  SIMULATION STUDY OF NON LINEAR ANALYSIS BEFORE AND AFTER TOPOLOGY STUDY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58" t="20102" b="26846"/>
          <a:stretch/>
        </p:blipFill>
        <p:spPr bwMode="auto">
          <a:xfrm>
            <a:off x="6087616" y="2420888"/>
            <a:ext cx="5587495" cy="331236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" name="Picture 2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47" t="19591" r="747" b="25123"/>
          <a:stretch/>
        </p:blipFill>
        <p:spPr bwMode="auto">
          <a:xfrm>
            <a:off x="759024" y="2420888"/>
            <a:ext cx="5112568" cy="331236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Rectangle 3"/>
          <p:cNvSpPr/>
          <p:nvPr/>
        </p:nvSpPr>
        <p:spPr>
          <a:xfrm>
            <a:off x="398984" y="908720"/>
            <a:ext cx="11017224" cy="1261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IN" sz="2400" b="1" dirty="0">
                <a:latin typeface="Times New Roman" pitchFamily="18" charset="0"/>
                <a:cs typeface="Times New Roman" pitchFamily="18" charset="0"/>
              </a:rPr>
              <a:t>Elastic strain :</a:t>
            </a:r>
          </a:p>
          <a:p>
            <a:pPr algn="just">
              <a:buFont typeface="Wingdings" pitchFamily="2" charset="2"/>
              <a:buChar char="Ø"/>
            </a:pPr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 This is the comparative strain results of non linear analysis, when the load (1500N) is same for both   </a:t>
            </a:r>
          </a:p>
          <a:p>
            <a:pPr algn="just"/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    actual design model and redesigned model (after topology study).  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58" t="20102" b="26292"/>
          <a:stretch/>
        </p:blipFill>
        <p:spPr bwMode="auto">
          <a:xfrm>
            <a:off x="6303640" y="2348880"/>
            <a:ext cx="5371471" cy="345638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" name="Picture 2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58" t="20102" b="26292"/>
          <a:stretch/>
        </p:blipFill>
        <p:spPr bwMode="auto">
          <a:xfrm>
            <a:off x="543000" y="2348880"/>
            <a:ext cx="5616623" cy="345638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Rectangle 3"/>
          <p:cNvSpPr/>
          <p:nvPr/>
        </p:nvSpPr>
        <p:spPr>
          <a:xfrm>
            <a:off x="398984" y="980728"/>
            <a:ext cx="10873208" cy="1261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IN" sz="2400" b="1" dirty="0">
                <a:latin typeface="Times New Roman" pitchFamily="18" charset="0"/>
                <a:cs typeface="Times New Roman" pitchFamily="18" charset="0"/>
              </a:rPr>
              <a:t>Total deformation :</a:t>
            </a:r>
          </a:p>
          <a:p>
            <a:pPr algn="just">
              <a:buFont typeface="Wingdings" pitchFamily="2" charset="2"/>
              <a:buChar char="Ø"/>
            </a:pPr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 This is the comparative deformation results of non linear analysis, when the load (1500N) is same for both actual design model and redesigned model (after topology study).  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800" b="1" dirty="0">
                <a:latin typeface="Times New Roman" pitchFamily="18" charset="0"/>
                <a:cs typeface="Times New Roman" pitchFamily="18" charset="0"/>
              </a:rPr>
              <a:t>9.  OUTCOME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2000" b="1" dirty="0">
                <a:latin typeface="Times New Roman" pitchFamily="18" charset="0"/>
                <a:cs typeface="Times New Roman" pitchFamily="18" charset="0"/>
              </a:rPr>
              <a:t>Cost optimisation</a:t>
            </a:r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: As the extra weight is removed, the extra material is removed which is directly proportional to minimisation of cost.</a:t>
            </a:r>
          </a:p>
          <a:p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Performance of the system is maximised</a:t>
            </a:r>
          </a:p>
          <a:p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Extra/unnecessary weight/mass is minimised(size optimisation).</a:t>
            </a:r>
          </a:p>
          <a:p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A shortened design process.</a:t>
            </a:r>
          </a:p>
        </p:txBody>
      </p:sp>
    </p:spTree>
    <p:extLst>
      <p:ext uri="{BB962C8B-B14F-4D97-AF65-F5344CB8AC3E}">
        <p14:creationId xmlns:p14="http://schemas.microsoft.com/office/powerpoint/2010/main" val="31807212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837E97-46FA-4D95-BBC4-631998088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09FD48-AA49-41B6-A986-DB6B0AB044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ln>
                  <a:noFill/>
                </a:ln>
                <a:solidFill>
                  <a:srgbClr val="000000"/>
                </a:solidFill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Volume reduction after Topology Optimization</a:t>
            </a:r>
            <a:r>
              <a:rPr lang="en-US" sz="1800" dirty="0">
                <a:ln>
                  <a:noFill/>
                </a:ln>
                <a:solidFill>
                  <a:srgbClr val="000000"/>
                </a:solidFill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 = 22 % (data obtained from Analysis)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n>
                  <a:noFill/>
                </a:ln>
                <a:solidFill>
                  <a:srgbClr val="000000"/>
                </a:solidFill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ln>
                  <a:noFill/>
                </a:ln>
                <a:solidFill>
                  <a:srgbClr val="000000"/>
                </a:solidFill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Cost reduction per fin: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n>
                  <a:noFill/>
                </a:ln>
                <a:solidFill>
                  <a:srgbClr val="000000"/>
                </a:solidFill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Actual cost of Alloy Steel per kg = Rs 50/-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n>
                  <a:noFill/>
                </a:ln>
                <a:solidFill>
                  <a:srgbClr val="000000"/>
                </a:solidFill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Weight of fin (actual) = 20 kg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n>
                  <a:noFill/>
                </a:ln>
                <a:solidFill>
                  <a:srgbClr val="000000"/>
                </a:solidFill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Total cost of fin = 20*50 = Rs 1000/-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n>
                  <a:noFill/>
                </a:ln>
                <a:solidFill>
                  <a:srgbClr val="000000"/>
                </a:solidFill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Reduction in weight = (22/100) *20 = 4.4 kg reduction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n>
                  <a:noFill/>
                </a:ln>
                <a:solidFill>
                  <a:srgbClr val="000000"/>
                </a:solidFill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The weight of the fin after optimization = (20-4.4) = 15.6 kgs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n>
                  <a:noFill/>
                </a:ln>
                <a:solidFill>
                  <a:srgbClr val="000000"/>
                </a:solidFill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Cost of the fin after optimization = (15.6*50) = Rs 780/-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n>
                  <a:noFill/>
                </a:ln>
                <a:solidFill>
                  <a:srgbClr val="000000"/>
                </a:solidFill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n>
                  <a:noFill/>
                </a:ln>
                <a:solidFill>
                  <a:srgbClr val="000000"/>
                </a:solidFill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Reduction in cost after Optimization = (Total cost of fin-Cost of fin after Optimization)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n>
                  <a:noFill/>
                </a:ln>
                <a:solidFill>
                  <a:srgbClr val="000000"/>
                </a:solidFill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n>
                  <a:noFill/>
                </a:ln>
                <a:solidFill>
                  <a:srgbClr val="000000"/>
                </a:solidFill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                                                            = (1000-780) = </a:t>
            </a:r>
            <a:r>
              <a:rPr lang="en-US" sz="1800" b="1" dirty="0">
                <a:ln>
                  <a:noFill/>
                </a:ln>
                <a:solidFill>
                  <a:srgbClr val="000000"/>
                </a:solidFill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Rs 220/- for each fin.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ln>
                  <a:noFill/>
                </a:ln>
                <a:solidFill>
                  <a:srgbClr val="000000"/>
                </a:solidFill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% Reduction in cost = (</a:t>
            </a:r>
            <a:r>
              <a:rPr lang="en-US" sz="1800" dirty="0">
                <a:ln>
                  <a:noFill/>
                </a:ln>
                <a:solidFill>
                  <a:srgbClr val="000000"/>
                </a:solidFill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Reduction in cost*100)/Total cost of fin = (220*100)/1000 = </a:t>
            </a:r>
            <a:r>
              <a:rPr lang="en-US" sz="1800" b="1" dirty="0">
                <a:ln>
                  <a:noFill/>
                </a:ln>
                <a:solidFill>
                  <a:srgbClr val="000000"/>
                </a:solidFill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22%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11593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60" y="1628800"/>
            <a:ext cx="10698480" cy="2376264"/>
          </a:xfrm>
        </p:spPr>
        <p:txBody>
          <a:bodyPr>
            <a:normAutofit/>
          </a:bodyPr>
          <a:lstStyle/>
          <a:p>
            <a:r>
              <a:rPr lang="en-IN" sz="600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2029235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59024" y="764706"/>
            <a:ext cx="10369152" cy="63709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lvl="0" indent="-571500">
              <a:spcBef>
                <a:spcPct val="0"/>
              </a:spcBef>
              <a:buFont typeface="+mj-lt"/>
              <a:buAutoNum type="romanUcPeriod"/>
            </a:pPr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pPr marL="571500" indent="-571500">
              <a:spcBef>
                <a:spcPct val="0"/>
              </a:spcBef>
              <a:buFont typeface="+mj-lt"/>
              <a:buAutoNum type="romanUcPeriod"/>
            </a:pPr>
            <a:r>
              <a:rPr lang="en-IN" sz="2400" dirty="0">
                <a:latin typeface="Times New Roman" pitchFamily="18" charset="0"/>
                <a:cs typeface="Times New Roman" pitchFamily="18" charset="0"/>
              </a:rPr>
              <a:t>INTRODUCTION</a:t>
            </a:r>
          </a:p>
          <a:p>
            <a:pPr marL="571500" lvl="0" indent="-571500">
              <a:spcBef>
                <a:spcPct val="0"/>
              </a:spcBef>
              <a:buFont typeface="+mj-lt"/>
              <a:buAutoNum type="romanUcPeriod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SOFTWARES USED FOR MODELING, SIMULATION AND TOPOLOGY OPTIMISATION</a:t>
            </a:r>
          </a:p>
          <a:p>
            <a:pPr marL="571500" indent="-571500">
              <a:spcBef>
                <a:spcPct val="0"/>
              </a:spcBef>
              <a:buFont typeface="+mj-lt"/>
              <a:buAutoNum type="romanUcPeriod"/>
            </a:pPr>
            <a:r>
              <a:rPr lang="en-IN" sz="2400" dirty="0">
                <a:latin typeface="Times New Roman" pitchFamily="18" charset="0"/>
                <a:cs typeface="Times New Roman" pitchFamily="18" charset="0"/>
              </a:rPr>
              <a:t>NEED &amp; OBJECTIVE OF THE PROJECT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pPr marL="571500" lvl="0" indent="-571500">
              <a:spcBef>
                <a:spcPct val="0"/>
              </a:spcBef>
              <a:buFont typeface="+mj-lt"/>
              <a:buAutoNum type="romanUcPeriod"/>
            </a:pPr>
            <a:r>
              <a:rPr lang="en-IN" sz="2400" dirty="0">
                <a:latin typeface="Times New Roman" pitchFamily="18" charset="0"/>
                <a:cs typeface="Times New Roman" pitchFamily="18" charset="0"/>
              </a:rPr>
              <a:t>MY PROGRESS</a:t>
            </a:r>
          </a:p>
          <a:p>
            <a:pPr marL="1485900" lvl="2" indent="-571500">
              <a:spcBef>
                <a:spcPct val="0"/>
              </a:spcBef>
              <a:buFont typeface="+mj-lt"/>
              <a:buAutoNum type="arabicPeriod"/>
            </a:pPr>
            <a:r>
              <a:rPr lang="en-IN" sz="2400" dirty="0">
                <a:latin typeface="Times New Roman" pitchFamily="18" charset="0"/>
                <a:cs typeface="Times New Roman" pitchFamily="18" charset="0"/>
              </a:rPr>
              <a:t>MODELLING OF AEROSPACE FIN</a:t>
            </a:r>
          </a:p>
          <a:p>
            <a:pPr marL="1485900" lvl="2" indent="-571500">
              <a:spcBef>
                <a:spcPct val="0"/>
              </a:spcBef>
              <a:buFont typeface="+mj-lt"/>
              <a:buAutoNum type="arabicPeriod"/>
            </a:pPr>
            <a:r>
              <a:rPr lang="en-IN" sz="2400" dirty="0">
                <a:latin typeface="Times New Roman" pitchFamily="18" charset="0"/>
                <a:cs typeface="Times New Roman" pitchFamily="18" charset="0"/>
              </a:rPr>
              <a:t>MESHING OF 3D MODEL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pPr marL="1485900" lvl="2" indent="-571500">
              <a:spcBef>
                <a:spcPct val="0"/>
              </a:spcBef>
              <a:buFont typeface="+mj-lt"/>
              <a:buAutoNum type="arabicPeriod"/>
            </a:pPr>
            <a:r>
              <a:rPr lang="en-IN" sz="2400" dirty="0">
                <a:latin typeface="Times New Roman" pitchFamily="18" charset="0"/>
                <a:cs typeface="Times New Roman" pitchFamily="18" charset="0"/>
              </a:rPr>
              <a:t>STATIC ANALYSIS IN SOLIDWORKS</a:t>
            </a:r>
          </a:p>
          <a:p>
            <a:pPr marL="1485900" lvl="2" indent="-571500">
              <a:spcBef>
                <a:spcPct val="0"/>
              </a:spcBef>
              <a:buFont typeface="+mj-lt"/>
              <a:buAutoNum type="arabicPeriod"/>
            </a:pPr>
            <a:r>
              <a:rPr lang="en-IN" sz="2400" dirty="0">
                <a:latin typeface="Times New Roman" pitchFamily="18" charset="0"/>
                <a:cs typeface="Times New Roman" pitchFamily="18" charset="0"/>
              </a:rPr>
              <a:t>STATIC ANALYSIS IN ANSYS</a:t>
            </a:r>
          </a:p>
          <a:p>
            <a:pPr marL="1485900" lvl="2" indent="-571500">
              <a:spcBef>
                <a:spcPct val="0"/>
              </a:spcBef>
              <a:buFont typeface="+mj-lt"/>
              <a:buAutoNum type="arabicPeriod"/>
            </a:pPr>
            <a:r>
              <a:rPr lang="en-IN" sz="2400" dirty="0">
                <a:latin typeface="Times New Roman" pitchFamily="18" charset="0"/>
                <a:cs typeface="Times New Roman" pitchFamily="18" charset="0"/>
              </a:rPr>
              <a:t>TOPOLOGY STUDY</a:t>
            </a:r>
          </a:p>
          <a:p>
            <a:pPr marL="1485900" lvl="2" indent="-571500">
              <a:spcBef>
                <a:spcPct val="0"/>
              </a:spcBef>
              <a:buFont typeface="+mj-lt"/>
              <a:buAutoNum type="arabicPeriod"/>
            </a:pPr>
            <a:r>
              <a:rPr lang="en-IN" sz="2400" dirty="0">
                <a:latin typeface="Times New Roman" pitchFamily="18" charset="0"/>
                <a:cs typeface="Times New Roman" pitchFamily="18" charset="0"/>
              </a:rPr>
              <a:t>DESIGN OPTIMISATION AFTER TOPOLOGY STUDY</a:t>
            </a:r>
          </a:p>
          <a:p>
            <a:pPr marL="1485900" lvl="2" indent="-571500">
              <a:spcBef>
                <a:spcPct val="0"/>
              </a:spcBef>
              <a:buFont typeface="+mj-lt"/>
              <a:buAutoNum type="arabicPeriod"/>
            </a:pPr>
            <a:r>
              <a:rPr lang="en-IN" sz="2400" dirty="0">
                <a:latin typeface="Times New Roman" pitchFamily="18" charset="0"/>
                <a:cs typeface="Times New Roman" pitchFamily="18" charset="0"/>
              </a:rPr>
              <a:t>STATIC ANALYSIS OF REDESIGNED MODEL</a:t>
            </a:r>
          </a:p>
          <a:p>
            <a:pPr marL="1485900" lvl="2" indent="-571500">
              <a:spcBef>
                <a:spcPct val="0"/>
              </a:spcBef>
              <a:buFont typeface="+mj-lt"/>
              <a:buAutoNum type="arabicPeriod"/>
            </a:pPr>
            <a:r>
              <a:rPr lang="en-IN" sz="2400" dirty="0">
                <a:latin typeface="Times New Roman" pitchFamily="18" charset="0"/>
                <a:cs typeface="Times New Roman" pitchFamily="18" charset="0"/>
              </a:rPr>
              <a:t>COMPARATIVE  SIMULATION STUDY OF NON-LINEAR ANALYSIS BEFORE AND AFTER TOPOLOGY STUDY</a:t>
            </a:r>
          </a:p>
          <a:p>
            <a:pPr marL="1485900" lvl="2" indent="-571500">
              <a:spcBef>
                <a:spcPct val="0"/>
              </a:spcBef>
              <a:buFont typeface="+mj-lt"/>
              <a:buAutoNum type="arabicPeriod"/>
            </a:pPr>
            <a:r>
              <a:rPr lang="en-IN" sz="2400" dirty="0">
                <a:latin typeface="Times New Roman" pitchFamily="18" charset="0"/>
                <a:cs typeface="Times New Roman" pitchFamily="18" charset="0"/>
              </a:rPr>
              <a:t>OUTCOME </a:t>
            </a:r>
            <a:r>
              <a:rPr lang="en-IN" sz="2400">
                <a:latin typeface="Times New Roman" pitchFamily="18" charset="0"/>
                <a:cs typeface="Times New Roman" pitchFamily="18" charset="0"/>
              </a:rPr>
              <a:t>&amp; ANALYSIS</a:t>
            </a:r>
            <a:endParaRPr lang="en-IN" sz="2400" dirty="0">
              <a:latin typeface="Times New Roman" pitchFamily="18" charset="0"/>
              <a:cs typeface="Times New Roman" pitchFamily="18" charset="0"/>
            </a:endParaRPr>
          </a:p>
          <a:p>
            <a:pPr marL="1485900" lvl="2" indent="-571500">
              <a:spcBef>
                <a:spcPct val="0"/>
              </a:spcBef>
              <a:buFont typeface="+mj-lt"/>
              <a:buAutoNum type="arabicPeriod"/>
            </a:pPr>
            <a:endParaRPr lang="en-IN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726843" y="188640"/>
            <a:ext cx="215956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CONTENTS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831032" y="1340770"/>
            <a:ext cx="10657184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buFont typeface="Wingdings" pitchFamily="2" charset="2"/>
              <a:buChar char="Ø"/>
            </a:pPr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Topology Optimisation is a method that optimizes material layout within a given design space, for a  </a:t>
            </a:r>
          </a:p>
          <a:p>
            <a:pPr algn="just"/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   given set of loads, boundary conditions and constraints with the goal of maximizing the performance   </a:t>
            </a:r>
          </a:p>
          <a:p>
            <a:pPr algn="just"/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   of the system.</a:t>
            </a:r>
          </a:p>
          <a:p>
            <a:pPr algn="just"/>
            <a:endParaRPr lang="en-IN" sz="2000" dirty="0">
              <a:latin typeface="Times New Roman" pitchFamily="18" charset="0"/>
              <a:cs typeface="Times New Roman" pitchFamily="18" charset="0"/>
            </a:endParaRPr>
          </a:p>
          <a:p>
            <a:pPr algn="just">
              <a:buFont typeface="Wingdings" pitchFamily="2" charset="2"/>
              <a:buChar char="Ø"/>
            </a:pPr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In this project, my main focus is on 3D modelling, simulation study and topology optimisation on   </a:t>
            </a:r>
          </a:p>
          <a:p>
            <a:pPr algn="just"/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   the aerospace fin is carried out by using ansys software </a:t>
            </a:r>
          </a:p>
          <a:p>
            <a:pPr algn="just">
              <a:buFont typeface="Wingdings" pitchFamily="2" charset="2"/>
              <a:buChar char="Ø"/>
            </a:pPr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And generated the report of simulation study.</a:t>
            </a:r>
          </a:p>
          <a:p>
            <a:pPr algn="just">
              <a:buFont typeface="Wingdings" pitchFamily="2" charset="2"/>
              <a:buChar char="Ø"/>
            </a:pPr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And generated new design model as per the topology optimisation results to arrive at the best   </a:t>
            </a:r>
          </a:p>
          <a:p>
            <a:pPr algn="just"/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   possible shape keeping weight reduction where strength and deflection should be matching with the   </a:t>
            </a:r>
          </a:p>
          <a:p>
            <a:pPr algn="just"/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   existing one.</a:t>
            </a:r>
          </a:p>
        </p:txBody>
      </p:sp>
      <p:sp>
        <p:nvSpPr>
          <p:cNvPr id="6" name="Rectangle 5"/>
          <p:cNvSpPr/>
          <p:nvPr/>
        </p:nvSpPr>
        <p:spPr>
          <a:xfrm>
            <a:off x="4503440" y="404664"/>
            <a:ext cx="346601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71500" lvl="0" indent="-571500">
              <a:spcBef>
                <a:spcPct val="0"/>
              </a:spcBef>
            </a:pPr>
            <a:r>
              <a:rPr lang="en-IN" sz="2800" b="1" dirty="0">
                <a:latin typeface="Times New Roman" pitchFamily="18" charset="0"/>
                <a:cs typeface="Times New Roman" pitchFamily="18" charset="0"/>
              </a:rPr>
              <a:t>I.  INTRODUCTION</a:t>
            </a:r>
          </a:p>
        </p:txBody>
      </p:sp>
    </p:spTree>
    <p:extLst>
      <p:ext uri="{BB962C8B-B14F-4D97-AF65-F5344CB8AC3E}">
        <p14:creationId xmlns:p14="http://schemas.microsoft.com/office/powerpoint/2010/main" val="42126825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485" y="0"/>
            <a:ext cx="11884229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9B7C3E77-9FC7-4EF3-918E-7CB293CA29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1" r="801"/>
          <a:stretch/>
        </p:blipFill>
        <p:spPr>
          <a:xfrm>
            <a:off x="20" y="1282"/>
            <a:ext cx="118871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8402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903040" y="260650"/>
            <a:ext cx="1058517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lvl="0" indent="-571500" algn="ctr">
              <a:spcBef>
                <a:spcPct val="0"/>
              </a:spcBef>
            </a:pPr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II.  SOFTWARES USED FOR MODELING, SIMULATION AND TOPOLOGY OPTIMISATION</a:t>
            </a:r>
          </a:p>
        </p:txBody>
      </p:sp>
      <p:sp>
        <p:nvSpPr>
          <p:cNvPr id="6" name="Rectangle 5"/>
          <p:cNvSpPr/>
          <p:nvPr/>
        </p:nvSpPr>
        <p:spPr>
          <a:xfrm>
            <a:off x="903040" y="1196753"/>
            <a:ext cx="10297144" cy="54784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SOLIDWORKS(2019):</a:t>
            </a:r>
          </a:p>
          <a:p>
            <a:pPr algn="just">
              <a:buFont typeface="Wingdings" pitchFamily="2" charset="2"/>
              <a:buChar char="Ø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Solidworks is a 3D solid modeling software which allows users to develop full solid models in a simulated </a:t>
            </a:r>
          </a:p>
          <a:p>
            <a:pPr algn="just"/>
            <a:r>
              <a:rPr lang="en-US" dirty="0">
                <a:latin typeface="Times New Roman" pitchFamily="18" charset="0"/>
                <a:cs typeface="Times New Roman" pitchFamily="18" charset="0"/>
              </a:rPr>
              <a:t>   environment for both design and analysis. </a:t>
            </a:r>
          </a:p>
          <a:p>
            <a:pPr algn="just">
              <a:buFont typeface="Wingdings" pitchFamily="2" charset="2"/>
              <a:buChar char="Ø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Finite element analysis (FEA) is the modeling of products and systems in a virtual environment, for the  </a:t>
            </a:r>
          </a:p>
          <a:p>
            <a:pPr algn="just"/>
            <a:r>
              <a:rPr lang="en-US" dirty="0">
                <a:latin typeface="Times New Roman" pitchFamily="18" charset="0"/>
                <a:cs typeface="Times New Roman" pitchFamily="18" charset="0"/>
              </a:rPr>
              <a:t>   purpose of finding and solving potential (or existing) structural or performance issues. FEA is the practical   </a:t>
            </a:r>
          </a:p>
          <a:p>
            <a:pPr algn="just"/>
            <a:r>
              <a:rPr lang="en-US" dirty="0">
                <a:latin typeface="Times New Roman" pitchFamily="18" charset="0"/>
                <a:cs typeface="Times New Roman" pitchFamily="18" charset="0"/>
              </a:rPr>
              <a:t>   application of the finite element method (FEM), which is used by engineers and scientist to mathematically   </a:t>
            </a:r>
          </a:p>
          <a:p>
            <a:pPr algn="just"/>
            <a:r>
              <a:rPr lang="en-US" dirty="0">
                <a:latin typeface="Times New Roman" pitchFamily="18" charset="0"/>
                <a:cs typeface="Times New Roman" pitchFamily="18" charset="0"/>
              </a:rPr>
              <a:t>   model and numerically solve very complex structural, fluid, and multiphysics problems.</a:t>
            </a:r>
          </a:p>
          <a:p>
            <a:pPr algn="just">
              <a:lnSpc>
                <a:spcPct val="200000"/>
              </a:lnSpc>
            </a:pPr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ANSYS :</a:t>
            </a:r>
          </a:p>
          <a:p>
            <a:pPr algn="just">
              <a:buFont typeface="Wingdings" pitchFamily="2" charset="2"/>
              <a:buChar char="Ø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ANSYS is a general-purpose software, used to simulate interactions of all disciplines of physics, structural,  </a:t>
            </a:r>
          </a:p>
          <a:p>
            <a:pPr algn="just"/>
            <a:r>
              <a:rPr lang="en-US" dirty="0">
                <a:latin typeface="Times New Roman" pitchFamily="18" charset="0"/>
                <a:cs typeface="Times New Roman" pitchFamily="18" charset="0"/>
              </a:rPr>
              <a:t>    vibration, fluid dynamics, heat transfer, topology study and electromagnetic for engineers. </a:t>
            </a:r>
          </a:p>
          <a:p>
            <a:pPr algn="just">
              <a:buFont typeface="Wingdings" pitchFamily="2" charset="2"/>
              <a:buChar char="Ø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Ansys publishes engineering analysis software across a range of disciplines as follows Finite element   </a:t>
            </a:r>
          </a:p>
          <a:p>
            <a:pPr algn="just"/>
            <a:r>
              <a:rPr lang="en-US" dirty="0">
                <a:latin typeface="Times New Roman" pitchFamily="18" charset="0"/>
                <a:cs typeface="Times New Roman" pitchFamily="18" charset="0"/>
              </a:rPr>
              <a:t>    analysis structural analysis computational fluid dynamics Heat transfer Explicit dynamic analysis (worked on Topology Optimization using ANSYS).</a:t>
            </a:r>
          </a:p>
          <a:p>
            <a:pPr algn="just"/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800" b="1" dirty="0">
                <a:latin typeface="Times New Roman" pitchFamily="18" charset="0"/>
                <a:cs typeface="Times New Roman" pitchFamily="18" charset="0"/>
              </a:rPr>
              <a:t> III. NEED &amp; OBJECTIVE OF THE PROJECT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Mostly used in aerospace applications in-order to reduce the weight/mass of the aircraft which directly increases the velocity and efficiency.</a:t>
            </a:r>
          </a:p>
          <a:p>
            <a:pPr>
              <a:buFont typeface="Wingdings" pitchFamily="2" charset="2"/>
              <a:buChar char="Ø"/>
            </a:pPr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Weight is premium in Aerospace industry, every gram of weight added will reduce the range of fuel consumption.</a:t>
            </a:r>
          </a:p>
          <a:p>
            <a:pPr>
              <a:buFont typeface="Wingdings" pitchFamily="2" charset="2"/>
              <a:buChar char="Ø"/>
            </a:pPr>
            <a:r>
              <a:rPr lang="en-IN" sz="2000" b="1" dirty="0">
                <a:latin typeface="Times New Roman" pitchFamily="18" charset="0"/>
                <a:cs typeface="Times New Roman" pitchFamily="18" charset="0"/>
              </a:rPr>
              <a:t>Need</a:t>
            </a:r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 : improvement of existing aerospace control surface for better performance.</a:t>
            </a:r>
          </a:p>
          <a:p>
            <a:pPr>
              <a:buFont typeface="Wingdings" pitchFamily="2" charset="2"/>
              <a:buChar char="Ø"/>
            </a:pPr>
            <a:endParaRPr lang="en-IN" sz="2000" dirty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Wingdings" pitchFamily="2" charset="2"/>
              <a:buChar char="Ø"/>
            </a:pPr>
            <a:r>
              <a:rPr lang="en-IN" sz="2000" b="1" dirty="0">
                <a:latin typeface="Times New Roman" pitchFamily="18" charset="0"/>
                <a:cs typeface="Times New Roman" pitchFamily="18" charset="0"/>
              </a:rPr>
              <a:t>Objective </a:t>
            </a:r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:   To reduce the weight keeping same material, manufacturing feasibility and cost, in view without change in aerodynamic parameters of a control surface used to steer the aerospace vehicle.</a:t>
            </a:r>
          </a:p>
          <a:p>
            <a:pPr>
              <a:buFont typeface="Wingdings" pitchFamily="2" charset="2"/>
              <a:buChar char="Ø"/>
            </a:pPr>
            <a:endParaRPr lang="en-IN" sz="20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9079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055169" y="836712"/>
            <a:ext cx="784887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485900" lvl="2" indent="-571500">
              <a:spcBef>
                <a:spcPct val="0"/>
              </a:spcBef>
            </a:pPr>
            <a:r>
              <a:rPr lang="en-IN" sz="2800" b="1" dirty="0">
                <a:latin typeface="Times New Roman" pitchFamily="18" charset="0"/>
                <a:cs typeface="Times New Roman" pitchFamily="18" charset="0"/>
              </a:rPr>
              <a:t>1.  MODELLING OF AEROSPACE FIN</a:t>
            </a:r>
          </a:p>
        </p:txBody>
      </p:sp>
      <p:pic>
        <p:nvPicPr>
          <p:cNvPr id="4" name="Picture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9184" y="2060848"/>
            <a:ext cx="7920880" cy="432773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75049" y="1916832"/>
            <a:ext cx="1000911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3D model of aerospace fin designed with the help of solidworks modelling software with the    </a:t>
            </a:r>
          </a:p>
          <a:p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    existing  measurements.</a:t>
            </a:r>
          </a:p>
        </p:txBody>
      </p:sp>
      <p:sp>
        <p:nvSpPr>
          <p:cNvPr id="6" name="Rectangle 5"/>
          <p:cNvSpPr/>
          <p:nvPr/>
        </p:nvSpPr>
        <p:spPr>
          <a:xfrm>
            <a:off x="4647457" y="188640"/>
            <a:ext cx="34176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71500" lvl="0" indent="-571500">
              <a:spcBef>
                <a:spcPct val="0"/>
              </a:spcBef>
            </a:pPr>
            <a:r>
              <a:rPr lang="en-IN" sz="2800" b="1" dirty="0">
                <a:latin typeface="Times New Roman" pitchFamily="18" charset="0"/>
                <a:cs typeface="Times New Roman" pitchFamily="18" charset="0"/>
              </a:rPr>
              <a:t>IV.  MY PROGRESS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135288" y="260648"/>
            <a:ext cx="58395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485900" lvl="2" indent="-571500">
              <a:spcBef>
                <a:spcPct val="0"/>
              </a:spcBef>
            </a:pPr>
            <a:r>
              <a:rPr lang="en-IN" sz="2800" b="1" dirty="0">
                <a:latin typeface="Times New Roman" pitchFamily="18" charset="0"/>
                <a:cs typeface="Times New Roman" pitchFamily="18" charset="0"/>
              </a:rPr>
              <a:t>2.  MESHING OF 3D MODEL</a:t>
            </a:r>
            <a:endParaRPr lang="en-US" sz="28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831032" y="1268760"/>
            <a:ext cx="1072919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Meshing has been carried out before starting the simulation process of aerospace fin 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represent a  </a:t>
            </a:r>
          </a:p>
          <a:p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  geometric object  as a set of finite elements. </a:t>
            </a:r>
            <a:endParaRPr lang="en-IN" sz="2000" dirty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543000" y="2276868"/>
          <a:ext cx="3168353" cy="4032451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5840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84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1282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latin typeface="Times New Roman" pitchFamily="18" charset="0"/>
                          <a:cs typeface="Times New Roman" pitchFamily="18" charset="0"/>
                        </a:rPr>
                        <a:t>Mesh type</a:t>
                      </a:r>
                      <a:endParaRPr lang="en-US" sz="1400" b="1" dirty="0">
                        <a:solidFill>
                          <a:srgbClr val="000000"/>
                        </a:solidFill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latin typeface="Times New Roman" pitchFamily="18" charset="0"/>
                          <a:cs typeface="Times New Roman" pitchFamily="18" charset="0"/>
                        </a:rPr>
                        <a:t>Solid Mesh</a:t>
                      </a:r>
                      <a:endParaRPr lang="en-US" sz="1400" dirty="0">
                        <a:solidFill>
                          <a:srgbClr val="000000"/>
                        </a:solidFill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1282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 err="1">
                          <a:latin typeface="Times New Roman" pitchFamily="18" charset="0"/>
                          <a:cs typeface="Times New Roman" pitchFamily="18" charset="0"/>
                        </a:rPr>
                        <a:t>Mesher</a:t>
                      </a:r>
                      <a:r>
                        <a:rPr lang="en-US" sz="1400" b="1" dirty="0">
                          <a:latin typeface="Times New Roman" pitchFamily="18" charset="0"/>
                          <a:cs typeface="Times New Roman" pitchFamily="18" charset="0"/>
                        </a:rPr>
                        <a:t> Used: </a:t>
                      </a:r>
                      <a:endParaRPr lang="en-US" sz="1400" b="1" dirty="0">
                        <a:solidFill>
                          <a:srgbClr val="000000"/>
                        </a:solidFill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 pitchFamily="18" charset="0"/>
                          <a:cs typeface="Times New Roman" pitchFamily="18" charset="0"/>
                        </a:rPr>
                        <a:t>Standard mesh</a:t>
                      </a:r>
                      <a:endParaRPr lang="en-US" sz="1400">
                        <a:solidFill>
                          <a:srgbClr val="000000"/>
                        </a:solidFill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4439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latin typeface="Times New Roman" pitchFamily="18" charset="0"/>
                          <a:cs typeface="Times New Roman" pitchFamily="18" charset="0"/>
                        </a:rPr>
                        <a:t>Automatic Transition: </a:t>
                      </a:r>
                      <a:endParaRPr lang="en-US" sz="1400" b="1" dirty="0">
                        <a:solidFill>
                          <a:srgbClr val="000000"/>
                        </a:solidFill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 pitchFamily="18" charset="0"/>
                          <a:cs typeface="Times New Roman" pitchFamily="18" charset="0"/>
                        </a:rPr>
                        <a:t>Off</a:t>
                      </a:r>
                      <a:endParaRPr lang="en-US" sz="1400">
                        <a:solidFill>
                          <a:srgbClr val="000000"/>
                        </a:solidFill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4439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latin typeface="Times New Roman" pitchFamily="18" charset="0"/>
                          <a:cs typeface="Times New Roman" pitchFamily="18" charset="0"/>
                        </a:rPr>
                        <a:t>Include Mesh Auto Loops: </a:t>
                      </a:r>
                      <a:endParaRPr lang="en-US" sz="1400" b="1" dirty="0">
                        <a:solidFill>
                          <a:srgbClr val="000000"/>
                        </a:solidFill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 pitchFamily="18" charset="0"/>
                          <a:cs typeface="Times New Roman" pitchFamily="18" charset="0"/>
                        </a:rPr>
                        <a:t>Off</a:t>
                      </a:r>
                      <a:endParaRPr lang="en-US" sz="1400">
                        <a:solidFill>
                          <a:srgbClr val="000000"/>
                        </a:solidFill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6716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latin typeface="Times New Roman" pitchFamily="18" charset="0"/>
                          <a:cs typeface="Times New Roman" pitchFamily="18" charset="0"/>
                        </a:rPr>
                        <a:t>Jacobian points for High quality mesh</a:t>
                      </a:r>
                      <a:endParaRPr lang="en-US" sz="1400" b="1" dirty="0">
                        <a:solidFill>
                          <a:srgbClr val="000000"/>
                        </a:solidFill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latin typeface="Times New Roman" pitchFamily="18" charset="0"/>
                          <a:cs typeface="Times New Roman" pitchFamily="18" charset="0"/>
                        </a:rPr>
                        <a:t>4 Points</a:t>
                      </a:r>
                      <a:endParaRPr lang="en-US" sz="1400" dirty="0">
                        <a:solidFill>
                          <a:srgbClr val="000000"/>
                        </a:solidFill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1282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latin typeface="Times New Roman" pitchFamily="18" charset="0"/>
                          <a:cs typeface="Times New Roman" pitchFamily="18" charset="0"/>
                        </a:rPr>
                        <a:t>Element Size</a:t>
                      </a:r>
                      <a:endParaRPr lang="en-US" sz="1400" b="1" dirty="0">
                        <a:solidFill>
                          <a:srgbClr val="000000"/>
                        </a:solidFill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latin typeface="Times New Roman" pitchFamily="18" charset="0"/>
                          <a:cs typeface="Times New Roman" pitchFamily="18" charset="0"/>
                        </a:rPr>
                        <a:t>7.64202 mm</a:t>
                      </a:r>
                      <a:endParaRPr lang="en-US" sz="1400" dirty="0">
                        <a:solidFill>
                          <a:srgbClr val="000000"/>
                        </a:solidFill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1282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latin typeface="Times New Roman" pitchFamily="18" charset="0"/>
                          <a:cs typeface="Times New Roman" pitchFamily="18" charset="0"/>
                        </a:rPr>
                        <a:t>Tolerance</a:t>
                      </a:r>
                      <a:endParaRPr lang="en-US" sz="1400" b="1">
                        <a:solidFill>
                          <a:srgbClr val="000000"/>
                        </a:solidFill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latin typeface="Times New Roman" pitchFamily="18" charset="0"/>
                          <a:cs typeface="Times New Roman" pitchFamily="18" charset="0"/>
                        </a:rPr>
                        <a:t>0.382101 mm</a:t>
                      </a:r>
                      <a:endParaRPr lang="en-US" sz="1400" dirty="0">
                        <a:solidFill>
                          <a:srgbClr val="000000"/>
                        </a:solidFill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1282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latin typeface="Times New Roman" pitchFamily="18" charset="0"/>
                          <a:cs typeface="Times New Roman" pitchFamily="18" charset="0"/>
                        </a:rPr>
                        <a:t>Mesh Quality</a:t>
                      </a:r>
                      <a:endParaRPr lang="en-US" sz="1400" b="1" dirty="0">
                        <a:solidFill>
                          <a:srgbClr val="000000"/>
                        </a:solidFill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latin typeface="Times New Roman" pitchFamily="18" charset="0"/>
                          <a:cs typeface="Times New Roman" pitchFamily="18" charset="0"/>
                        </a:rPr>
                        <a:t>High</a:t>
                      </a:r>
                      <a:endParaRPr lang="en-US" sz="1400" dirty="0">
                        <a:solidFill>
                          <a:srgbClr val="000000"/>
                        </a:solidFill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8463880" y="2221135"/>
          <a:ext cx="3168352" cy="4075675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5840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843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514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latin typeface="Times New Roman" pitchFamily="18" charset="0"/>
                          <a:cs typeface="Times New Roman" pitchFamily="18" charset="0"/>
                        </a:rPr>
                        <a:t>Total Nodes</a:t>
                      </a:r>
                      <a:endParaRPr lang="en-US" sz="1400" b="1" dirty="0">
                        <a:solidFill>
                          <a:srgbClr val="000000"/>
                        </a:solidFill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latin typeface="Times New Roman" pitchFamily="18" charset="0"/>
                          <a:cs typeface="Times New Roman" pitchFamily="18" charset="0"/>
                        </a:rPr>
                        <a:t>67327</a:t>
                      </a:r>
                      <a:endParaRPr lang="en-US" sz="1400" dirty="0">
                        <a:solidFill>
                          <a:srgbClr val="000000"/>
                        </a:solidFill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514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latin typeface="Times New Roman" pitchFamily="18" charset="0"/>
                          <a:cs typeface="Times New Roman" pitchFamily="18" charset="0"/>
                        </a:rPr>
                        <a:t>Total Elements</a:t>
                      </a:r>
                      <a:endParaRPr lang="en-US" sz="1400" b="1">
                        <a:solidFill>
                          <a:srgbClr val="000000"/>
                        </a:solidFill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latin typeface="Times New Roman" pitchFamily="18" charset="0"/>
                          <a:cs typeface="Times New Roman" pitchFamily="18" charset="0"/>
                        </a:rPr>
                        <a:t>41703</a:t>
                      </a:r>
                      <a:endParaRPr lang="en-US" sz="1400" dirty="0">
                        <a:solidFill>
                          <a:srgbClr val="000000"/>
                        </a:solidFill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4365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latin typeface="Times New Roman" pitchFamily="18" charset="0"/>
                          <a:cs typeface="Times New Roman" pitchFamily="18" charset="0"/>
                        </a:rPr>
                        <a:t>Maximum Aspect Ratio</a:t>
                      </a:r>
                      <a:endParaRPr lang="en-US" sz="1400" b="1">
                        <a:solidFill>
                          <a:srgbClr val="000000"/>
                        </a:solidFill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latin typeface="Times New Roman" pitchFamily="18" charset="0"/>
                          <a:cs typeface="Times New Roman" pitchFamily="18" charset="0"/>
                        </a:rPr>
                        <a:t>15.39</a:t>
                      </a:r>
                      <a:endParaRPr lang="en-US" sz="1400" dirty="0">
                        <a:solidFill>
                          <a:srgbClr val="000000"/>
                        </a:solidFill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4887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latin typeface="Times New Roman" pitchFamily="18" charset="0"/>
                          <a:cs typeface="Times New Roman" pitchFamily="18" charset="0"/>
                        </a:rPr>
                        <a:t>% of elements with Aspect Ratio &lt; 3</a:t>
                      </a:r>
                      <a:endParaRPr lang="en-US" sz="1400" b="1">
                        <a:solidFill>
                          <a:srgbClr val="000000"/>
                        </a:solidFill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 pitchFamily="18" charset="0"/>
                          <a:cs typeface="Times New Roman" pitchFamily="18" charset="0"/>
                        </a:rPr>
                        <a:t>96.9</a:t>
                      </a:r>
                      <a:endParaRPr lang="en-US" sz="1400">
                        <a:solidFill>
                          <a:srgbClr val="000000"/>
                        </a:solidFill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4887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latin typeface="Times New Roman" pitchFamily="18" charset="0"/>
                          <a:cs typeface="Times New Roman" pitchFamily="18" charset="0"/>
                        </a:rPr>
                        <a:t>% of elements with Aspect Ratio &gt; 10</a:t>
                      </a:r>
                      <a:endParaRPr lang="en-US" sz="1400" b="1">
                        <a:solidFill>
                          <a:srgbClr val="000000"/>
                        </a:solidFill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 pitchFamily="18" charset="0"/>
                          <a:cs typeface="Times New Roman" pitchFamily="18" charset="0"/>
                        </a:rPr>
                        <a:t>0.11</a:t>
                      </a:r>
                      <a:endParaRPr lang="en-US" sz="1400">
                        <a:solidFill>
                          <a:srgbClr val="000000"/>
                        </a:solidFill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64835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latin typeface="Times New Roman" pitchFamily="18" charset="0"/>
                          <a:cs typeface="Times New Roman" pitchFamily="18" charset="0"/>
                        </a:rPr>
                        <a:t>% of distorted elements(Jacobian)</a:t>
                      </a:r>
                      <a:endParaRPr lang="en-US" sz="1400" b="1">
                        <a:solidFill>
                          <a:srgbClr val="000000"/>
                        </a:solidFill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US" sz="1400" dirty="0">
                        <a:solidFill>
                          <a:srgbClr val="000000"/>
                        </a:solidFill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04869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latin typeface="Times New Roman" pitchFamily="18" charset="0"/>
                          <a:cs typeface="Times New Roman" pitchFamily="18" charset="0"/>
                        </a:rPr>
                        <a:t>Time to complete mesh(hh;mm;ss): </a:t>
                      </a:r>
                      <a:endParaRPr lang="en-US" sz="1400" b="1" dirty="0">
                        <a:solidFill>
                          <a:srgbClr val="000000"/>
                        </a:solidFill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latin typeface="Times New Roman" pitchFamily="18" charset="0"/>
                          <a:cs typeface="Times New Roman" pitchFamily="18" charset="0"/>
                        </a:rPr>
                        <a:t>00:00:05</a:t>
                      </a:r>
                      <a:endParaRPr lang="en-US" sz="1400" dirty="0">
                        <a:solidFill>
                          <a:srgbClr val="000000"/>
                        </a:solidFill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17409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27376" y="2492896"/>
            <a:ext cx="4176463" cy="34563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9349</TotalTime>
  <Words>1494</Words>
  <Application>Microsoft Office PowerPoint</Application>
  <PresentationFormat>Custom</PresentationFormat>
  <Paragraphs>262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Arial</vt:lpstr>
      <vt:lpstr>Calibri</vt:lpstr>
      <vt:lpstr>Times New Roman</vt:lpstr>
      <vt:lpstr>Wingdings</vt:lpstr>
      <vt:lpstr>Office Theme</vt:lpstr>
      <vt:lpstr>                 MAJOR PROJECT FINAL PRESENTATION ON TOPOLOGY  OPTIMISATION OF  AEROSPACE  FIN USING GENERATIVE DESIGN</vt:lpstr>
      <vt:lpstr>CERTIFICATION</vt:lpstr>
      <vt:lpstr>PowerPoint Presentation</vt:lpstr>
      <vt:lpstr>PowerPoint Presentation</vt:lpstr>
      <vt:lpstr>PowerPoint Presentation</vt:lpstr>
      <vt:lpstr>PowerPoint Presentation</vt:lpstr>
      <vt:lpstr> III. NEED &amp; OBJECTIVE OF THE PROJECT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9.  OUTCOME</vt:lpstr>
      <vt:lpstr>ANALYSIS</vt:lpstr>
      <vt:lpstr>THANK YOU</vt:lpstr>
    </vt:vector>
  </TitlesOfParts>
  <Company>home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TOPOLOGY OPTIMISATION USING CADD &amp; NETFABB</dc:title>
  <dc:creator>ismail - [2010]</dc:creator>
  <cp:lastModifiedBy>KASARLA REDDY</cp:lastModifiedBy>
  <cp:revision>150</cp:revision>
  <dcterms:created xsi:type="dcterms:W3CDTF">2021-02-26T06:17:13Z</dcterms:created>
  <dcterms:modified xsi:type="dcterms:W3CDTF">2021-06-24T14:46:44Z</dcterms:modified>
</cp:coreProperties>
</file>